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8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7.xml" ContentType="application/vnd.openxmlformats-officedocument.presentationml.slide+xml"/>
  <Override PartName="/ppt/slides/slide11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0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65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7" r:id="rId12"/>
    <p:sldId id="266" r:id="rId13"/>
    <p:sldId id="268" r:id="rId14"/>
    <p:sldId id="269" r:id="rId15"/>
    <p:sldId id="270" r:id="rId16"/>
    <p:sldId id="271" r:id="rId17"/>
    <p:sldId id="272" r:id="rId18"/>
    <p:sldId id="280" r:id="rId19"/>
    <p:sldId id="283" r:id="rId20"/>
    <p:sldId id="284" r:id="rId21"/>
    <p:sldId id="282" r:id="rId22"/>
    <p:sldId id="285" r:id="rId23"/>
    <p:sldId id="287" r:id="rId24"/>
    <p:sldId id="286" r:id="rId25"/>
    <p:sldId id="288" r:id="rId26"/>
    <p:sldId id="273" r:id="rId27"/>
    <p:sldId id="277" r:id="rId28"/>
    <p:sldId id="278" r:id="rId29"/>
    <p:sldId id="279" r:id="rId30"/>
    <p:sldId id="275" r:id="rId31"/>
    <p:sldId id="276" r:id="rId32"/>
    <p:sldId id="281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155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customXml" Target="../customXml/item1.xml"/><Relationship Id="rId21" Type="http://schemas.openxmlformats.org/officeDocument/2006/relationships/slide" Target="slides/slide20.xml"/><Relationship Id="rId34" Type="http://schemas.openxmlformats.org/officeDocument/2006/relationships/printerSettings" Target="printerSettings/printerSettings1.bin"/><Relationship Id="rId7" Type="http://schemas.openxmlformats.org/officeDocument/2006/relationships/slide" Target="slides/slide6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41" Type="http://schemas.openxmlformats.org/officeDocument/2006/relationships/customXml" Target="../customXml/item3.xml"/><Relationship Id="rId24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32" Type="http://schemas.openxmlformats.org/officeDocument/2006/relationships/slide" Target="slides/slide3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7" Type="http://schemas.openxmlformats.org/officeDocument/2006/relationships/theme" Target="theme/theme1.xml"/><Relationship Id="rId40" Type="http://schemas.openxmlformats.org/officeDocument/2006/relationships/customXml" Target="../customXml/item2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5" Type="http://schemas.openxmlformats.org/officeDocument/2006/relationships/slide" Target="slides/slide4.xml"/><Relationship Id="rId36" Type="http://schemas.openxmlformats.org/officeDocument/2006/relationships/viewProps" Target="viewProps.xml"/><Relationship Id="rId15" Type="http://schemas.openxmlformats.org/officeDocument/2006/relationships/slide" Target="slides/slide14.xml"/><Relationship Id="rId31" Type="http://schemas.openxmlformats.org/officeDocument/2006/relationships/slide" Target="slides/slide3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" Type="http://schemas.openxmlformats.org/officeDocument/2006/relationships/slide" Target="slides/slide3.xml"/><Relationship Id="rId30" Type="http://schemas.openxmlformats.org/officeDocument/2006/relationships/slide" Target="slides/slide29.xml"/><Relationship Id="rId9" Type="http://schemas.openxmlformats.org/officeDocument/2006/relationships/slide" Target="slides/slide8.xml"/><Relationship Id="rId35" Type="http://schemas.openxmlformats.org/officeDocument/2006/relationships/presProps" Target="presProps.xml"/><Relationship Id="rId14" Type="http://schemas.openxmlformats.org/officeDocument/2006/relationships/slide" Target="slides/slide13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87506-3426-4B89-B0C2-FE710355822D}" type="datetimeFigureOut">
              <a:rPr lang="en-US" smtClean="0"/>
              <a:pPr/>
              <a:t>7/9/20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A01E5-41A5-4155-8A1A-AB8B9CCCE055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0" name="9 Rectángulo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87506-3426-4B89-B0C2-FE710355822D}" type="datetimeFigureOut">
              <a:rPr lang="en-US" smtClean="0"/>
              <a:pPr/>
              <a:t>7/9/20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A01E5-41A5-4155-8A1A-AB8B9CCCE055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87506-3426-4B89-B0C2-FE710355822D}" type="datetimeFigureOut">
              <a:rPr lang="en-US" smtClean="0"/>
              <a:pPr/>
              <a:t>7/9/20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A01E5-41A5-4155-8A1A-AB8B9CCCE055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87506-3426-4B89-B0C2-FE710355822D}" type="datetimeFigureOut">
              <a:rPr lang="en-US" smtClean="0"/>
              <a:pPr/>
              <a:t>7/9/20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A01E5-41A5-4155-8A1A-AB8B9CCCE055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87506-3426-4B89-B0C2-FE710355822D}" type="datetimeFigureOut">
              <a:rPr lang="en-US" smtClean="0"/>
              <a:pPr/>
              <a:t>7/9/20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A01E5-41A5-4155-8A1A-AB8B9CCCE055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87506-3426-4B89-B0C2-FE710355822D}" type="datetimeFigureOut">
              <a:rPr lang="en-US" smtClean="0"/>
              <a:pPr/>
              <a:t>7/9/20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A01E5-41A5-4155-8A1A-AB8B9CCCE055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87506-3426-4B89-B0C2-FE710355822D}" type="datetimeFigureOut">
              <a:rPr lang="en-US" smtClean="0"/>
              <a:pPr/>
              <a:t>7/9/20</a:t>
            </a:fld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A01E5-41A5-4155-8A1A-AB8B9CCCE055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87506-3426-4B89-B0C2-FE710355822D}" type="datetimeFigureOut">
              <a:rPr lang="en-US" smtClean="0"/>
              <a:pPr/>
              <a:t>7/9/20</a:t>
            </a:fld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A01E5-41A5-4155-8A1A-AB8B9CCCE055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87506-3426-4B89-B0C2-FE710355822D}" type="datetimeFigureOut">
              <a:rPr lang="en-US" smtClean="0"/>
              <a:pPr/>
              <a:t>7/9/20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A01E5-41A5-4155-8A1A-AB8B9CCCE055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87506-3426-4B89-B0C2-FE710355822D}" type="datetimeFigureOut">
              <a:rPr lang="en-US" smtClean="0"/>
              <a:pPr/>
              <a:t>7/9/20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A01E5-41A5-4155-8A1A-AB8B9CCCE055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2" name="11 Rectángulo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EB387506-3426-4B89-B0C2-FE710355822D}" type="datetimeFigureOut">
              <a:rPr lang="en-US" smtClean="0"/>
              <a:pPr/>
              <a:t>7/9/20</a:t>
            </a:fld>
            <a:endParaRPr lang="en-US"/>
          </a:p>
        </p:txBody>
      </p:sp>
      <p:sp>
        <p:nvSpPr>
          <p:cNvPr id="11" name="10 Rectángulo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419A01E5-41A5-4155-8A1A-AB8B9CCCE055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6 Rectángulo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EB387506-3426-4B89-B0C2-FE710355822D}" type="datetimeFigureOut">
              <a:rPr lang="en-US" smtClean="0"/>
              <a:pPr/>
              <a:t>7/9/20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419A01E5-41A5-4155-8A1A-AB8B9CCCE055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vasim@usal.es" TargetMode="External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edweek.org/ew/articles/2019/02/13/teachers-are-turning-to-podcasts-as-an.html" TargetMode="External"/><Relationship Id="rId3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emergingedtech.com/2017/08/how-teachers-can-leverage-podcasts-as-a-learning-tool/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radio.usal.es/galleries/todos/" TargetMode="External"/><Relationship Id="rId3" Type="http://schemas.openxmlformats.org/officeDocument/2006/relationships/image" Target="../media/image1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W8r-tXRLazs" TargetMode="External"/><Relationship Id="rId3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3810000"/>
          </a:xfrm>
        </p:spPr>
        <p:txBody>
          <a:bodyPr>
            <a:normAutofit fontScale="90000"/>
          </a:bodyPr>
          <a:lstStyle/>
          <a:p>
            <a:r>
              <a:rPr lang="ca-ES" dirty="0" smtClean="0"/>
              <a:t/>
            </a:r>
            <a:br>
              <a:rPr lang="ca-ES" dirty="0" smtClean="0"/>
            </a:br>
            <a:r>
              <a:rPr lang="ca-ES" dirty="0" smtClean="0"/>
              <a:t/>
            </a:r>
            <a:br>
              <a:rPr lang="ca-ES" dirty="0" smtClean="0"/>
            </a:br>
            <a:r>
              <a:rPr lang="ca-ES" dirty="0" smtClean="0"/>
              <a:t> </a:t>
            </a:r>
            <a:r>
              <a:rPr lang="ca-ES" b="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El        </a:t>
            </a:r>
            <a:r>
              <a:rPr lang="ca-ES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         </a:t>
            </a:r>
            <a:r>
              <a:rPr lang="ca-ES" b="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 una eina </a:t>
            </a:r>
            <a:br>
              <a:rPr lang="ca-ES" b="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ca-ES" b="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             </a:t>
            </a:r>
            <a:br>
              <a:rPr lang="ca-ES" b="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ca-ES" b="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per aprendre català                    </a:t>
            </a:r>
            <a:br>
              <a:rPr lang="ca-ES" b="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ca-ES" dirty="0" smtClean="0"/>
              <a:t/>
            </a:r>
            <a:br>
              <a:rPr lang="ca-ES" dirty="0" smtClean="0"/>
            </a:br>
            <a:r>
              <a:rPr lang="ca-ES" dirty="0" smtClean="0"/>
              <a:t/>
            </a:r>
            <a:br>
              <a:rPr lang="ca-ES" dirty="0" smtClean="0"/>
            </a:br>
            <a:r>
              <a:rPr lang="ca-ES" dirty="0" smtClean="0"/>
              <a:t/>
            </a:r>
            <a:br>
              <a:rPr lang="ca-ES" dirty="0" smtClean="0"/>
            </a:br>
            <a:r>
              <a:rPr lang="ca-ES" dirty="0" smtClean="0"/>
              <a:t/>
            </a:r>
            <a:br>
              <a:rPr lang="ca-E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762000" y="5257800"/>
            <a:ext cx="7772400" cy="1127760"/>
          </a:xfrm>
        </p:spPr>
        <p:txBody>
          <a:bodyPr>
            <a:normAutofit fontScale="85000" lnSpcReduction="20000"/>
          </a:bodyPr>
          <a:lstStyle/>
          <a:p>
            <a:endParaRPr lang="ca-ES" dirty="0" smtClean="0"/>
          </a:p>
          <a:p>
            <a:pPr algn="ctr"/>
            <a:r>
              <a:rPr lang="ca-ES" sz="2800" b="1" dirty="0" err="1" smtClean="0"/>
              <a:t>Vasi</a:t>
            </a:r>
            <a:r>
              <a:rPr lang="ca-ES" sz="2800" b="1" dirty="0" smtClean="0"/>
              <a:t> </a:t>
            </a:r>
            <a:r>
              <a:rPr lang="ca-ES" sz="2800" b="1" dirty="0" err="1" smtClean="0"/>
              <a:t>Mocanu</a:t>
            </a:r>
            <a:endParaRPr lang="ca-ES" sz="2800" b="1" dirty="0" smtClean="0"/>
          </a:p>
          <a:p>
            <a:pPr algn="ctr"/>
            <a:r>
              <a:rPr lang="ca-ES" sz="2800" b="1" dirty="0" err="1" smtClean="0"/>
              <a:t>Universidad</a:t>
            </a:r>
            <a:r>
              <a:rPr lang="ca-ES" sz="2800" b="1" dirty="0" smtClean="0"/>
              <a:t> de Salamanca</a:t>
            </a:r>
          </a:p>
          <a:p>
            <a:pPr algn="ctr"/>
            <a:r>
              <a:rPr lang="ca-ES" sz="2800" b="1" dirty="0" err="1" smtClean="0">
                <a:hlinkClick r:id="rId2"/>
              </a:rPr>
              <a:t>vasim</a:t>
            </a:r>
            <a:r>
              <a:rPr lang="ca-ES" sz="2800" b="1" dirty="0" smtClean="0">
                <a:hlinkClick r:id="rId2"/>
              </a:rPr>
              <a:t>@</a:t>
            </a:r>
            <a:r>
              <a:rPr lang="ca-ES" sz="2800" b="1" dirty="0" err="1" smtClean="0">
                <a:hlinkClick r:id="rId2"/>
              </a:rPr>
              <a:t>usal.es</a:t>
            </a:r>
            <a:endParaRPr lang="ca-ES" sz="2800" b="1" dirty="0" smtClean="0"/>
          </a:p>
          <a:p>
            <a:endParaRPr lang="en-US" dirty="0"/>
          </a:p>
        </p:txBody>
      </p:sp>
      <p:sp>
        <p:nvSpPr>
          <p:cNvPr id="20482" name="AutoShape 2" descr="Podcast Escape Room – Episodio 01 – Escapamos y nos vam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4" descr="Podcast Escape Room – Episodio 01 – Escapamos y nos vamo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914400"/>
            <a:ext cx="2000250" cy="16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a-ES" dirty="0" err="1" smtClean="0"/>
              <a:t>Popova</a:t>
            </a:r>
            <a:r>
              <a:rPr lang="ca-ES" dirty="0" smtClean="0"/>
              <a:t> &amp; </a:t>
            </a:r>
            <a:r>
              <a:rPr lang="ca-ES" dirty="0" err="1" smtClean="0"/>
              <a:t>Edirisingha</a:t>
            </a:r>
            <a:r>
              <a:rPr lang="ca-ES" dirty="0" smtClean="0"/>
              <a:t> (2010: 5037)</a:t>
            </a:r>
          </a:p>
          <a:p>
            <a:pPr>
              <a:buNone/>
            </a:pPr>
            <a:r>
              <a:rPr lang="ca-ES" dirty="0" smtClean="0"/>
              <a:t> </a:t>
            </a:r>
          </a:p>
          <a:p>
            <a:pPr algn="just">
              <a:buNone/>
            </a:pPr>
            <a:r>
              <a:rPr lang="ca-ES" dirty="0" smtClean="0"/>
              <a:t>“el poder de la </a:t>
            </a:r>
            <a:r>
              <a:rPr lang="ca-ES" b="1" dirty="0" smtClean="0"/>
              <a:t>veu</a:t>
            </a:r>
            <a:r>
              <a:rPr lang="ca-ES" dirty="0" smtClean="0"/>
              <a:t> humana i els efectes de sentir les conversacions dels companys en l’aprenentatge dels estudiants estan </a:t>
            </a:r>
            <a:r>
              <a:rPr lang="ca-ES" b="1" dirty="0" err="1" smtClean="0"/>
              <a:t>infraestudiats</a:t>
            </a:r>
            <a:r>
              <a:rPr lang="ca-ES" dirty="0" smtClean="0"/>
              <a:t>, i creiem que el seu </a:t>
            </a:r>
            <a:r>
              <a:rPr lang="ca-ES" b="1" dirty="0" smtClean="0"/>
              <a:t>potencial educatiu </a:t>
            </a:r>
            <a:r>
              <a:rPr lang="ca-ES" dirty="0" smtClean="0"/>
              <a:t>s’hauria d’</a:t>
            </a:r>
            <a:r>
              <a:rPr lang="ca-ES" b="1" dirty="0" smtClean="0"/>
              <a:t>explorar</a:t>
            </a:r>
            <a:r>
              <a:rPr lang="ca-ES" dirty="0" smtClean="0"/>
              <a:t> seriosament.”*</a:t>
            </a:r>
          </a:p>
          <a:p>
            <a:pPr>
              <a:buNone/>
            </a:pPr>
            <a:endParaRPr lang="ca-ES" dirty="0" smtClean="0"/>
          </a:p>
          <a:p>
            <a:pPr>
              <a:buNone/>
            </a:pPr>
            <a:r>
              <a:rPr lang="ca-ES" sz="1400" dirty="0" smtClean="0"/>
              <a:t>*Traducció pròpia</a:t>
            </a:r>
            <a:endParaRPr lang="ca-ES" sz="1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>
                <a:hlinkClick r:id="rId2"/>
              </a:rPr>
              <a:t>Els</a:t>
            </a:r>
            <a:r>
              <a:rPr lang="en-US" dirty="0" smtClean="0">
                <a:hlinkClick r:id="rId2"/>
              </a:rPr>
              <a:t> professors </a:t>
            </a:r>
            <a:r>
              <a:rPr lang="en-US" dirty="0" err="1" smtClean="0">
                <a:hlinkClick r:id="rId2"/>
              </a:rPr>
              <a:t>posen</a:t>
            </a:r>
            <a:r>
              <a:rPr lang="en-US" dirty="0" smtClean="0">
                <a:hlinkClick r:id="rId2"/>
              </a:rPr>
              <a:t> la </a:t>
            </a:r>
            <a:r>
              <a:rPr lang="en-US" dirty="0" err="1" smtClean="0">
                <a:hlinkClick r:id="rId2"/>
              </a:rPr>
              <a:t>mirada</a:t>
            </a:r>
            <a:r>
              <a:rPr lang="en-US" dirty="0" smtClean="0">
                <a:hlinkClick r:id="rId2"/>
              </a:rPr>
              <a:t> en </a:t>
            </a:r>
            <a:r>
              <a:rPr lang="en-US" dirty="0" err="1" smtClean="0">
                <a:hlinkClick r:id="rId2"/>
              </a:rPr>
              <a:t>els</a:t>
            </a:r>
            <a:r>
              <a:rPr lang="en-US" dirty="0" smtClean="0">
                <a:hlinkClick r:id="rId2"/>
              </a:rPr>
              <a:t> podcasts com a </a:t>
            </a:r>
            <a:r>
              <a:rPr lang="en-US" dirty="0" err="1" smtClean="0">
                <a:hlinkClick r:id="rId2"/>
              </a:rPr>
              <a:t>eina</a:t>
            </a:r>
            <a:r>
              <a:rPr lang="en-US" dirty="0" smtClean="0">
                <a:hlinkClick r:id="rId2"/>
              </a:rPr>
              <a:t> </a:t>
            </a:r>
            <a:r>
              <a:rPr lang="en-US" dirty="0" err="1" smtClean="0">
                <a:hlinkClick r:id="rId2"/>
              </a:rPr>
              <a:t>educativa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endParaRPr lang="en-US" dirty="0" smtClean="0">
              <a:hlinkClick r:id="rId2"/>
            </a:endParaRPr>
          </a:p>
          <a:p>
            <a:endParaRPr lang="en-US" dirty="0" smtClean="0">
              <a:hlinkClick r:id="rId2"/>
            </a:endParaRPr>
          </a:p>
          <a:p>
            <a:endParaRPr lang="en-US" dirty="0" smtClean="0">
              <a:hlinkClick r:id="rId2"/>
            </a:endParaRPr>
          </a:p>
          <a:p>
            <a:endParaRPr lang="en-US" dirty="0" smtClean="0">
              <a:hlinkClick r:id="rId2"/>
            </a:endParaRPr>
          </a:p>
          <a:p>
            <a:endParaRPr lang="en-US" dirty="0" smtClean="0">
              <a:hlinkClick r:id="rId2"/>
            </a:endParaRPr>
          </a:p>
          <a:p>
            <a:endParaRPr lang="en-US" dirty="0" smtClean="0">
              <a:hlinkClick r:id="rId2"/>
            </a:endParaRPr>
          </a:p>
          <a:p>
            <a:endParaRPr lang="en-US" dirty="0" smtClean="0">
              <a:hlinkClick r:id="rId2"/>
            </a:endParaRPr>
          </a:p>
          <a:p>
            <a:endParaRPr lang="en-US" dirty="0" smtClean="0">
              <a:hlinkClick r:id="rId2"/>
            </a:endParaRPr>
          </a:p>
          <a:p>
            <a:endParaRPr lang="en-US" dirty="0" smtClean="0">
              <a:hlinkClick r:id="rId2"/>
            </a:endParaRPr>
          </a:p>
          <a:p>
            <a:endParaRPr lang="en-US" dirty="0" smtClean="0">
              <a:hlinkClick r:id="rId2"/>
            </a:endParaRPr>
          </a:p>
          <a:p>
            <a:endParaRPr lang="en-US" dirty="0" smtClean="0">
              <a:hlinkClick r:id="rId2"/>
            </a:endParaRPr>
          </a:p>
          <a:p>
            <a:endParaRPr lang="en-US" dirty="0" smtClean="0">
              <a:hlinkClick r:id="rId2"/>
            </a:endParaRPr>
          </a:p>
          <a:p>
            <a:endParaRPr lang="en-US" dirty="0" smtClean="0">
              <a:hlinkClick r:id="rId2"/>
            </a:endParaRPr>
          </a:p>
          <a:p>
            <a:endParaRPr lang="en-US" dirty="0" smtClean="0">
              <a:hlinkClick r:id="rId2"/>
            </a:endParaRPr>
          </a:p>
          <a:p>
            <a:pPr algn="ctr">
              <a:buNone/>
            </a:pPr>
            <a:r>
              <a:rPr lang="en-US" dirty="0" smtClean="0">
                <a:hlinkClick r:id="rId2"/>
              </a:rPr>
              <a:t>https://www.edweek.org/ew/articles/2019/02/13/teachers-are-turning-to-podcasts-as-an.html</a:t>
            </a:r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/>
          <a:srcRect l="12528" t="12733" r="13199" b="7685"/>
          <a:stretch>
            <a:fillRect/>
          </a:stretch>
        </p:blipFill>
        <p:spPr bwMode="auto">
          <a:xfrm>
            <a:off x="1371600" y="1523999"/>
            <a:ext cx="6477000" cy="3901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CC0000"/>
                </a:solidFill>
              </a:rPr>
              <a:t>8 </a:t>
            </a:r>
            <a:r>
              <a:rPr lang="en-US" sz="2800" dirty="0" err="1" smtClean="0">
                <a:solidFill>
                  <a:srgbClr val="CC0000"/>
                </a:solidFill>
              </a:rPr>
              <a:t>maneres</a:t>
            </a:r>
            <a:r>
              <a:rPr lang="en-US" sz="2800" dirty="0" smtClean="0">
                <a:solidFill>
                  <a:srgbClr val="CC0000"/>
                </a:solidFill>
              </a:rPr>
              <a:t> en </a:t>
            </a:r>
            <a:r>
              <a:rPr lang="en-US" sz="2800" dirty="0" err="1" smtClean="0">
                <a:solidFill>
                  <a:srgbClr val="CC0000"/>
                </a:solidFill>
              </a:rPr>
              <a:t>què</a:t>
            </a:r>
            <a:r>
              <a:rPr lang="en-US" sz="2800" dirty="0" smtClean="0">
                <a:solidFill>
                  <a:srgbClr val="CC0000"/>
                </a:solidFill>
              </a:rPr>
              <a:t> </a:t>
            </a:r>
            <a:r>
              <a:rPr lang="en-US" sz="2800" dirty="0" err="1" smtClean="0">
                <a:solidFill>
                  <a:srgbClr val="CC0000"/>
                </a:solidFill>
              </a:rPr>
              <a:t>els</a:t>
            </a:r>
            <a:r>
              <a:rPr lang="en-US" sz="2800" dirty="0" smtClean="0">
                <a:solidFill>
                  <a:srgbClr val="CC0000"/>
                </a:solidFill>
              </a:rPr>
              <a:t> professors </a:t>
            </a:r>
            <a:r>
              <a:rPr lang="en-US" sz="2800" dirty="0" err="1" smtClean="0">
                <a:solidFill>
                  <a:srgbClr val="CC0000"/>
                </a:solidFill>
              </a:rPr>
              <a:t>poden</a:t>
            </a:r>
            <a:r>
              <a:rPr lang="en-US" sz="2800" dirty="0" smtClean="0">
                <a:solidFill>
                  <a:srgbClr val="CC0000"/>
                </a:solidFill>
              </a:rPr>
              <a:t> </a:t>
            </a:r>
            <a:r>
              <a:rPr lang="en-US" sz="2800" dirty="0" err="1" smtClean="0">
                <a:solidFill>
                  <a:srgbClr val="CC0000"/>
                </a:solidFill>
              </a:rPr>
              <a:t>aprofitar</a:t>
            </a:r>
            <a:r>
              <a:rPr lang="en-US" sz="2800" dirty="0" smtClean="0">
                <a:solidFill>
                  <a:srgbClr val="CC0000"/>
                </a:solidFill>
              </a:rPr>
              <a:t> </a:t>
            </a:r>
            <a:r>
              <a:rPr lang="en-US" sz="2800" dirty="0" err="1" smtClean="0">
                <a:solidFill>
                  <a:srgbClr val="CC0000"/>
                </a:solidFill>
              </a:rPr>
              <a:t>els</a:t>
            </a:r>
            <a:r>
              <a:rPr lang="en-US" sz="2800" dirty="0" smtClean="0">
                <a:solidFill>
                  <a:srgbClr val="CC0000"/>
                </a:solidFill>
              </a:rPr>
              <a:t> podcasts com a </a:t>
            </a:r>
            <a:r>
              <a:rPr lang="en-US" sz="2800" dirty="0" err="1" smtClean="0">
                <a:solidFill>
                  <a:srgbClr val="CC0000"/>
                </a:solidFill>
              </a:rPr>
              <a:t>eina</a:t>
            </a:r>
            <a:r>
              <a:rPr lang="en-US" sz="2800" dirty="0" smtClean="0">
                <a:solidFill>
                  <a:srgbClr val="CC0000"/>
                </a:solidFill>
              </a:rPr>
              <a:t> </a:t>
            </a:r>
            <a:r>
              <a:rPr lang="en-US" sz="2800" dirty="0" err="1" smtClean="0">
                <a:solidFill>
                  <a:srgbClr val="CC0000"/>
                </a:solidFill>
              </a:rPr>
              <a:t>d'aprenentatge</a:t>
            </a:r>
            <a:endParaRPr lang="en-US" sz="2800" dirty="0">
              <a:solidFill>
                <a:srgbClr val="CC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>
              <a:lnSpc>
                <a:spcPct val="170000"/>
              </a:lnSpc>
            </a:pPr>
            <a:r>
              <a:rPr lang="en-US" dirty="0" smtClean="0"/>
              <a:t>Font </a:t>
            </a:r>
            <a:r>
              <a:rPr lang="en-US" dirty="0" err="1" smtClean="0"/>
              <a:t>d'informació</a:t>
            </a:r>
            <a:r>
              <a:rPr lang="en-US" dirty="0" smtClean="0"/>
              <a:t> </a:t>
            </a:r>
            <a:r>
              <a:rPr lang="en-US" dirty="0" err="1" smtClean="0"/>
              <a:t>creativa</a:t>
            </a:r>
            <a:r>
              <a:rPr lang="en-US" dirty="0" smtClean="0"/>
              <a:t>.</a:t>
            </a:r>
          </a:p>
          <a:p>
            <a:pPr>
              <a:lnSpc>
                <a:spcPct val="170000"/>
              </a:lnSpc>
            </a:pPr>
            <a:r>
              <a:rPr lang="en-US" dirty="0" smtClean="0"/>
              <a:t> </a:t>
            </a:r>
            <a:r>
              <a:rPr lang="en-US" dirty="0" err="1" smtClean="0"/>
              <a:t>Mitjans</a:t>
            </a:r>
            <a:r>
              <a:rPr lang="en-US" dirty="0" smtClean="0"/>
              <a:t> de </a:t>
            </a:r>
            <a:r>
              <a:rPr lang="en-US" dirty="0" err="1" smtClean="0"/>
              <a:t>comprensió</a:t>
            </a:r>
            <a:r>
              <a:rPr lang="en-US" dirty="0" smtClean="0"/>
              <a:t> </a:t>
            </a:r>
            <a:r>
              <a:rPr lang="en-US" dirty="0" err="1" smtClean="0"/>
              <a:t>millorats</a:t>
            </a:r>
            <a:r>
              <a:rPr lang="en-US" dirty="0" smtClean="0"/>
              <a:t>.</a:t>
            </a:r>
          </a:p>
          <a:p>
            <a:pPr>
              <a:lnSpc>
                <a:spcPct val="170000"/>
              </a:lnSpc>
            </a:pPr>
            <a:r>
              <a:rPr lang="en-US" dirty="0" smtClean="0"/>
              <a:t> Instrument </a:t>
            </a:r>
            <a:r>
              <a:rPr lang="en-US" dirty="0" err="1" smtClean="0"/>
              <a:t>d'adquisició</a:t>
            </a:r>
            <a:r>
              <a:rPr lang="en-US" dirty="0" smtClean="0"/>
              <a:t> de </a:t>
            </a:r>
            <a:r>
              <a:rPr lang="en-US" dirty="0" err="1" smtClean="0"/>
              <a:t>segona</a:t>
            </a:r>
            <a:r>
              <a:rPr lang="en-US" dirty="0" smtClean="0"/>
              <a:t> </a:t>
            </a:r>
            <a:r>
              <a:rPr lang="en-US" dirty="0" err="1" smtClean="0"/>
              <a:t>llengua</a:t>
            </a:r>
            <a:r>
              <a:rPr lang="en-US" dirty="0" smtClean="0"/>
              <a:t>.</a:t>
            </a:r>
          </a:p>
          <a:p>
            <a:pPr>
              <a:lnSpc>
                <a:spcPct val="170000"/>
              </a:lnSpc>
            </a:pPr>
            <a:r>
              <a:rPr lang="en-US" dirty="0" smtClean="0"/>
              <a:t>Un </a:t>
            </a:r>
            <a:r>
              <a:rPr lang="en-US" dirty="0" err="1" smtClean="0"/>
              <a:t>mitjà</a:t>
            </a:r>
            <a:r>
              <a:rPr lang="en-US" dirty="0" smtClean="0"/>
              <a:t> de </a:t>
            </a:r>
            <a:r>
              <a:rPr lang="en-US" dirty="0" err="1" smtClean="0"/>
              <a:t>narració</a:t>
            </a:r>
            <a:r>
              <a:rPr lang="en-US" dirty="0" smtClean="0"/>
              <a:t> </a:t>
            </a:r>
            <a:r>
              <a:rPr lang="en-US" dirty="0" err="1" smtClean="0"/>
              <a:t>exclusiu</a:t>
            </a:r>
            <a:r>
              <a:rPr lang="en-US" dirty="0" smtClean="0"/>
              <a:t> per a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millor</a:t>
            </a:r>
            <a:r>
              <a:rPr lang="en-US" dirty="0" smtClean="0"/>
              <a:t> </a:t>
            </a:r>
            <a:r>
              <a:rPr lang="en-US" dirty="0" err="1" smtClean="0"/>
              <a:t>participació</a:t>
            </a:r>
            <a:r>
              <a:rPr lang="en-US" dirty="0" smtClean="0"/>
              <a:t>. </a:t>
            </a:r>
          </a:p>
          <a:p>
            <a:pPr>
              <a:lnSpc>
                <a:spcPct val="170000"/>
              </a:lnSpc>
            </a:pPr>
            <a:r>
              <a:rPr lang="en-US" dirty="0" err="1" smtClean="0"/>
              <a:t>Aprenentatge</a:t>
            </a:r>
            <a:r>
              <a:rPr lang="en-US" dirty="0" smtClean="0"/>
              <a:t> en </a:t>
            </a:r>
            <a:r>
              <a:rPr lang="en-US" dirty="0" err="1" smtClean="0"/>
              <a:t>moviment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sota</a:t>
            </a:r>
            <a:r>
              <a:rPr lang="en-US" dirty="0" smtClean="0"/>
              <a:t> </a:t>
            </a:r>
            <a:r>
              <a:rPr lang="en-US" dirty="0" err="1" smtClean="0"/>
              <a:t>demanda</a:t>
            </a:r>
            <a:r>
              <a:rPr lang="en-US" dirty="0" smtClean="0"/>
              <a:t>.</a:t>
            </a:r>
          </a:p>
          <a:p>
            <a:pPr>
              <a:lnSpc>
                <a:spcPct val="170000"/>
              </a:lnSpc>
            </a:pPr>
            <a:r>
              <a:rPr lang="en-US" dirty="0" err="1" smtClean="0"/>
              <a:t>Establir</a:t>
            </a:r>
            <a:r>
              <a:rPr lang="en-US" dirty="0" smtClean="0"/>
              <a:t> </a:t>
            </a:r>
            <a:r>
              <a:rPr lang="en-US" dirty="0" err="1" smtClean="0"/>
              <a:t>vincles</a:t>
            </a:r>
            <a:r>
              <a:rPr lang="en-US" dirty="0" smtClean="0"/>
              <a:t> </a:t>
            </a:r>
            <a:r>
              <a:rPr lang="en-US" dirty="0" err="1" smtClean="0"/>
              <a:t>més</a:t>
            </a:r>
            <a:r>
              <a:rPr lang="en-US" dirty="0" smtClean="0"/>
              <a:t> </a:t>
            </a:r>
            <a:r>
              <a:rPr lang="en-US" dirty="0" err="1" smtClean="0"/>
              <a:t>propers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relacionar</a:t>
            </a:r>
            <a:r>
              <a:rPr lang="en-US" dirty="0" smtClean="0"/>
              <a:t>-se </a:t>
            </a:r>
            <a:r>
              <a:rPr lang="en-US" dirty="0" err="1" smtClean="0"/>
              <a:t>millor</a:t>
            </a:r>
            <a:r>
              <a:rPr lang="en-US" dirty="0" smtClean="0"/>
              <a:t> </a:t>
            </a:r>
            <a:r>
              <a:rPr lang="en-US" dirty="0" err="1" smtClean="0"/>
              <a:t>amb</a:t>
            </a:r>
            <a:r>
              <a:rPr lang="en-US" dirty="0" smtClean="0"/>
              <a:t> </a:t>
            </a:r>
            <a:r>
              <a:rPr lang="en-US" dirty="0" err="1" smtClean="0"/>
              <a:t>els</a:t>
            </a:r>
            <a:r>
              <a:rPr lang="en-US" dirty="0" smtClean="0"/>
              <a:t> </a:t>
            </a:r>
            <a:r>
              <a:rPr lang="en-US" dirty="0" err="1" smtClean="0"/>
              <a:t>estudiants</a:t>
            </a:r>
            <a:r>
              <a:rPr lang="en-US" dirty="0" smtClean="0"/>
              <a:t>.</a:t>
            </a:r>
          </a:p>
          <a:p>
            <a:pPr>
              <a:lnSpc>
                <a:spcPct val="170000"/>
              </a:lnSpc>
            </a:pPr>
            <a:r>
              <a:rPr lang="en-US" dirty="0" err="1" smtClean="0"/>
              <a:t>Estimular</a:t>
            </a:r>
            <a:r>
              <a:rPr lang="en-US" dirty="0" smtClean="0"/>
              <a:t> el </a:t>
            </a:r>
            <a:r>
              <a:rPr lang="en-US" dirty="0" err="1" smtClean="0"/>
              <a:t>pensament</a:t>
            </a:r>
            <a:r>
              <a:rPr lang="en-US" dirty="0" smtClean="0"/>
              <a:t> </a:t>
            </a:r>
            <a:r>
              <a:rPr lang="en-US" dirty="0" err="1" smtClean="0"/>
              <a:t>creatiu</a:t>
            </a:r>
            <a:r>
              <a:rPr lang="en-US" dirty="0" smtClean="0"/>
              <a:t>. </a:t>
            </a:r>
          </a:p>
          <a:p>
            <a:pPr>
              <a:lnSpc>
                <a:spcPct val="170000"/>
              </a:lnSpc>
            </a:pPr>
            <a:r>
              <a:rPr lang="en-US" dirty="0" smtClean="0"/>
              <a:t>Canal per </a:t>
            </a:r>
            <a:r>
              <a:rPr lang="en-US" dirty="0" err="1" smtClean="0"/>
              <a:t>aprendre</a:t>
            </a:r>
            <a:r>
              <a:rPr lang="en-US" dirty="0" smtClean="0"/>
              <a:t> </a:t>
            </a:r>
            <a:r>
              <a:rPr lang="en-US" dirty="0" err="1" smtClean="0"/>
              <a:t>estratègies</a:t>
            </a:r>
            <a:r>
              <a:rPr lang="en-US" dirty="0" smtClean="0"/>
              <a:t> </a:t>
            </a:r>
            <a:r>
              <a:rPr lang="en-US" dirty="0" err="1" smtClean="0"/>
              <a:t>d’ensenyament</a:t>
            </a:r>
            <a:r>
              <a:rPr lang="en-US" dirty="0" smtClean="0"/>
              <a:t>.*</a:t>
            </a:r>
            <a:endParaRPr lang="en-US" dirty="0"/>
          </a:p>
          <a:p>
            <a:pPr>
              <a:buNone/>
            </a:pPr>
            <a:endParaRPr lang="en-US" dirty="0" smtClean="0">
              <a:hlinkClick r:id="rId2"/>
            </a:endParaRPr>
          </a:p>
          <a:p>
            <a:pPr>
              <a:buNone/>
            </a:pPr>
            <a:endParaRPr lang="en-US" dirty="0" smtClean="0">
              <a:hlinkClick r:id="rId2"/>
            </a:endParaRPr>
          </a:p>
          <a:p>
            <a:pPr>
              <a:buNone/>
            </a:pPr>
            <a:endParaRPr lang="en-US" dirty="0" smtClean="0">
              <a:hlinkClick r:id="rId2"/>
            </a:endParaRPr>
          </a:p>
          <a:p>
            <a:pPr>
              <a:buNone/>
            </a:pPr>
            <a:r>
              <a:rPr lang="en-US" dirty="0" smtClean="0">
                <a:hlinkClick r:id="rId2"/>
              </a:rPr>
              <a:t>https://www.emergingedtech.com/2017/08/how-teachers-can-leverage-podcasts-as-a-learning-tool/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*</a:t>
            </a:r>
            <a:r>
              <a:rPr lang="en-US" dirty="0" err="1" smtClean="0"/>
              <a:t>Traducció</a:t>
            </a:r>
            <a:r>
              <a:rPr lang="en-US" dirty="0" smtClean="0"/>
              <a:t> </a:t>
            </a:r>
            <a:r>
              <a:rPr lang="en-US" dirty="0" err="1" smtClean="0"/>
              <a:t>pròpia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escriure</a:t>
            </a:r>
            <a:r>
              <a:rPr lang="en-US" dirty="0" smtClean="0"/>
              <a:t> per a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audiència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err="1" smtClean="0"/>
              <a:t>expressió</a:t>
            </a:r>
            <a:r>
              <a:rPr lang="en-US" dirty="0" smtClean="0"/>
              <a:t> oral</a:t>
            </a:r>
          </a:p>
          <a:p>
            <a:endParaRPr lang="en-US" dirty="0" smtClean="0"/>
          </a:p>
          <a:p>
            <a:r>
              <a:rPr lang="en-US" dirty="0" err="1" smtClean="0"/>
              <a:t>pronunciació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err="1" smtClean="0"/>
              <a:t>treball</a:t>
            </a:r>
            <a:r>
              <a:rPr lang="en-US" dirty="0" smtClean="0"/>
              <a:t> en equip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err="1" smtClean="0"/>
              <a:t>coneixements</a:t>
            </a:r>
            <a:r>
              <a:rPr lang="en-US" dirty="0" smtClean="0"/>
              <a:t> </a:t>
            </a:r>
            <a:r>
              <a:rPr lang="en-US" dirty="0" err="1" smtClean="0"/>
              <a:t>culturals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a-ES" dirty="0" smtClean="0"/>
              <a:t/>
            </a:r>
            <a:br>
              <a:rPr lang="ca-ES" dirty="0" smtClean="0"/>
            </a:br>
            <a:r>
              <a:rPr lang="ca-ES" dirty="0" smtClean="0">
                <a:solidFill>
                  <a:srgbClr val="CC0000"/>
                </a:solidFill>
              </a:rPr>
              <a:t>2. Creació d’un </a:t>
            </a:r>
            <a:r>
              <a:rPr lang="ca-ES" dirty="0" err="1" smtClean="0">
                <a:solidFill>
                  <a:srgbClr val="CC0000"/>
                </a:solidFill>
              </a:rPr>
              <a:t>podcast</a:t>
            </a:r>
            <a:r>
              <a:rPr lang="ca-ES" dirty="0" smtClean="0">
                <a:solidFill>
                  <a:srgbClr val="CC0000"/>
                </a:solidFill>
              </a:rPr>
              <a:t> com a eina educativa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ca-ES" dirty="0" smtClean="0"/>
              <a:t>2.1. Fases</a:t>
            </a:r>
            <a:endParaRPr lang="en-US" dirty="0" smtClean="0"/>
          </a:p>
          <a:p>
            <a:pPr lvl="1"/>
            <a:r>
              <a:rPr lang="ca-ES" dirty="0" smtClean="0"/>
              <a:t>2.2. Avaluació</a:t>
            </a:r>
            <a:endParaRPr lang="en-US" dirty="0" smtClean="0"/>
          </a:p>
          <a:p>
            <a:pPr lvl="1"/>
            <a:r>
              <a:rPr lang="ca-ES" dirty="0" smtClean="0"/>
              <a:t>2.3. Propostes de millora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C0000"/>
                </a:solidFill>
              </a:rPr>
              <a:t>2.1.Fases</a:t>
            </a:r>
            <a:endParaRPr lang="en-US" dirty="0">
              <a:solidFill>
                <a:srgbClr val="CC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524001"/>
            <a:ext cx="8229600" cy="4876800"/>
          </a:xfrm>
        </p:spPr>
        <p:txBody>
          <a:bodyPr>
            <a:normAutofit fontScale="55000" lnSpcReduction="20000"/>
          </a:bodyPr>
          <a:lstStyle/>
          <a:p>
            <a:pPr marL="514350" indent="-514350">
              <a:buAutoNum type="arabicPeriod"/>
            </a:pPr>
            <a:endParaRPr lang="en-US" dirty="0" smtClean="0"/>
          </a:p>
          <a:p>
            <a:pPr marL="514350" indent="-514350">
              <a:buNone/>
            </a:pPr>
            <a:r>
              <a:rPr lang="en-US" dirty="0" smtClean="0"/>
              <a:t>0. </a:t>
            </a:r>
            <a:r>
              <a:rPr lang="en-US" dirty="0" err="1" smtClean="0"/>
              <a:t>Proposta</a:t>
            </a:r>
            <a:r>
              <a:rPr lang="en-US" dirty="0" smtClean="0"/>
              <a:t> </a:t>
            </a:r>
            <a:r>
              <a:rPr lang="en-US" dirty="0" err="1" smtClean="0"/>
              <a:t>d’activitat</a:t>
            </a:r>
            <a:r>
              <a:rPr lang="en-US" dirty="0" smtClean="0"/>
              <a:t>. </a:t>
            </a:r>
            <a:r>
              <a:rPr lang="en-US" dirty="0" err="1" smtClean="0"/>
              <a:t>Presa</a:t>
            </a:r>
            <a:r>
              <a:rPr lang="en-US" dirty="0" smtClean="0"/>
              <a:t> </a:t>
            </a:r>
            <a:r>
              <a:rPr lang="en-US" dirty="0" err="1" smtClean="0"/>
              <a:t>contacte</a:t>
            </a:r>
            <a:r>
              <a:rPr lang="en-US" dirty="0" smtClean="0"/>
              <a:t> </a:t>
            </a:r>
            <a:r>
              <a:rPr lang="en-US" dirty="0" err="1" smtClean="0"/>
              <a:t>amb</a:t>
            </a:r>
            <a:r>
              <a:rPr lang="en-US" dirty="0" smtClean="0"/>
              <a:t> el </a:t>
            </a:r>
            <a:r>
              <a:rPr lang="en-US" dirty="0" err="1" smtClean="0"/>
              <a:t>programa</a:t>
            </a:r>
            <a:r>
              <a:rPr lang="en-US" dirty="0" smtClean="0"/>
              <a:t> de </a:t>
            </a:r>
            <a:r>
              <a:rPr lang="en-US" dirty="0" err="1" smtClean="0"/>
              <a:t>ràdio</a:t>
            </a:r>
            <a:r>
              <a:rPr lang="en-US" dirty="0" smtClean="0"/>
              <a:t>/ </a:t>
            </a:r>
            <a:r>
              <a:rPr lang="en-US" dirty="0" err="1" smtClean="0"/>
              <a:t>repositori</a:t>
            </a:r>
            <a:r>
              <a:rPr lang="en-US" dirty="0" smtClean="0"/>
              <a:t>.</a:t>
            </a:r>
            <a:endParaRPr lang="en-US" dirty="0"/>
          </a:p>
          <a:p>
            <a:pPr marL="514350" indent="-514350">
              <a:buNone/>
            </a:pPr>
            <a:r>
              <a:rPr lang="en-US" dirty="0" smtClean="0"/>
              <a:t>1. </a:t>
            </a:r>
            <a:r>
              <a:rPr lang="en-US" dirty="0" err="1" smtClean="0"/>
              <a:t>Creació</a:t>
            </a:r>
            <a:r>
              <a:rPr lang="en-US" dirty="0" smtClean="0"/>
              <a:t> </a:t>
            </a:r>
            <a:r>
              <a:rPr lang="en-US" dirty="0" err="1" smtClean="0"/>
              <a:t>grups</a:t>
            </a:r>
            <a:r>
              <a:rPr lang="en-US" dirty="0" smtClean="0"/>
              <a:t> </a:t>
            </a:r>
          </a:p>
          <a:p>
            <a:pPr marL="514350" indent="-514350">
              <a:buNone/>
            </a:pPr>
            <a:r>
              <a:rPr lang="en-US" dirty="0"/>
              <a:t> </a:t>
            </a:r>
            <a:r>
              <a:rPr lang="en-US" dirty="0" smtClean="0"/>
              <a:t>      - </a:t>
            </a:r>
            <a:r>
              <a:rPr lang="en-US" dirty="0" err="1" smtClean="0"/>
              <a:t>heterogeneitat</a:t>
            </a:r>
            <a:endParaRPr lang="en-US" dirty="0" smtClean="0"/>
          </a:p>
          <a:p>
            <a:pPr marL="514350" indent="-514350">
              <a:buNone/>
            </a:pPr>
            <a:r>
              <a:rPr lang="en-US" dirty="0"/>
              <a:t> </a:t>
            </a:r>
            <a:r>
              <a:rPr lang="en-US" dirty="0" smtClean="0"/>
              <a:t>      - </a:t>
            </a:r>
            <a:r>
              <a:rPr lang="en-US" dirty="0" err="1" smtClean="0"/>
              <a:t>representant</a:t>
            </a:r>
            <a:endParaRPr lang="en-US" dirty="0" smtClean="0"/>
          </a:p>
          <a:p>
            <a:pPr marL="514350" indent="-514350">
              <a:buNone/>
            </a:pPr>
            <a:r>
              <a:rPr lang="en-US" dirty="0" smtClean="0"/>
              <a:t>2. Via de </a:t>
            </a:r>
            <a:r>
              <a:rPr lang="en-US" dirty="0" err="1" smtClean="0"/>
              <a:t>comunicació</a:t>
            </a:r>
            <a:endParaRPr lang="en-US" dirty="0" smtClean="0"/>
          </a:p>
          <a:p>
            <a:pPr marL="514350" indent="-514350">
              <a:buNone/>
            </a:pPr>
            <a:r>
              <a:rPr lang="en-US" dirty="0"/>
              <a:t> </a:t>
            </a:r>
            <a:r>
              <a:rPr lang="en-US" dirty="0" smtClean="0"/>
              <a:t>      - </a:t>
            </a:r>
            <a:r>
              <a:rPr lang="en-US" dirty="0" err="1" smtClean="0"/>
              <a:t>whatsapp</a:t>
            </a:r>
            <a:endParaRPr lang="en-US" dirty="0" smtClean="0"/>
          </a:p>
          <a:p>
            <a:pPr marL="514350" indent="-514350">
              <a:buNone/>
            </a:pPr>
            <a:r>
              <a:rPr lang="en-US" dirty="0"/>
              <a:t> </a:t>
            </a:r>
            <a:r>
              <a:rPr lang="en-US" dirty="0" smtClean="0"/>
              <a:t>      - document </a:t>
            </a:r>
            <a:r>
              <a:rPr lang="en-US" dirty="0" err="1" smtClean="0"/>
              <a:t>col·laboratiu</a:t>
            </a:r>
            <a:endParaRPr lang="en-US" dirty="0" smtClean="0"/>
          </a:p>
          <a:p>
            <a:pPr marL="514350" indent="-514350">
              <a:buNone/>
            </a:pPr>
            <a:r>
              <a:rPr lang="en-US" dirty="0"/>
              <a:t> </a:t>
            </a:r>
            <a:r>
              <a:rPr lang="en-US" dirty="0" smtClean="0"/>
              <a:t>      - reunions </a:t>
            </a:r>
            <a:r>
              <a:rPr lang="en-US" dirty="0" err="1" smtClean="0"/>
              <a:t>presencials</a:t>
            </a:r>
            <a:endParaRPr lang="en-US" dirty="0" smtClean="0"/>
          </a:p>
          <a:p>
            <a:pPr marL="514350" indent="-514350">
              <a:buNone/>
            </a:pPr>
            <a:r>
              <a:rPr lang="en-US" dirty="0" smtClean="0"/>
              <a:t>3. </a:t>
            </a:r>
            <a:r>
              <a:rPr lang="en-US" u="sng" dirty="0" err="1" smtClean="0"/>
              <a:t>Proposta</a:t>
            </a:r>
            <a:r>
              <a:rPr lang="en-US" u="sng" dirty="0" smtClean="0"/>
              <a:t> de </a:t>
            </a:r>
            <a:r>
              <a:rPr lang="en-US" u="sng" dirty="0" err="1" smtClean="0"/>
              <a:t>temes</a:t>
            </a:r>
            <a:endParaRPr lang="en-US" u="sng" dirty="0" smtClean="0"/>
          </a:p>
          <a:p>
            <a:pPr marL="514350" indent="-514350">
              <a:buNone/>
            </a:pPr>
            <a:r>
              <a:rPr lang="en-US" dirty="0"/>
              <a:t> </a:t>
            </a:r>
            <a:r>
              <a:rPr lang="en-US" dirty="0" smtClean="0"/>
              <a:t>      - </a:t>
            </a:r>
            <a:r>
              <a:rPr lang="en-US" dirty="0" err="1" smtClean="0"/>
              <a:t>lliure</a:t>
            </a:r>
            <a:r>
              <a:rPr lang="en-US" dirty="0" smtClean="0"/>
              <a:t> </a:t>
            </a:r>
            <a:r>
              <a:rPr lang="en-US" dirty="0" err="1" smtClean="0"/>
              <a:t>elecció</a:t>
            </a:r>
            <a:r>
              <a:rPr lang="en-US" dirty="0" smtClean="0"/>
              <a:t> (</a:t>
            </a:r>
            <a:r>
              <a:rPr lang="en-US" dirty="0" err="1" smtClean="0"/>
              <a:t>condicions</a:t>
            </a:r>
            <a:r>
              <a:rPr lang="en-US" dirty="0" smtClean="0"/>
              <a:t>: 1. en </a:t>
            </a:r>
            <a:r>
              <a:rPr lang="en-US" dirty="0" err="1" smtClean="0"/>
              <a:t>català</a:t>
            </a:r>
            <a:r>
              <a:rPr lang="en-US" dirty="0" smtClean="0"/>
              <a:t>, 2. </a:t>
            </a:r>
            <a:r>
              <a:rPr lang="en-US" dirty="0" err="1" smtClean="0"/>
              <a:t>llengua</a:t>
            </a:r>
            <a:r>
              <a:rPr lang="en-US" dirty="0" smtClean="0"/>
              <a:t> o </a:t>
            </a:r>
            <a:r>
              <a:rPr lang="en-US" dirty="0" err="1" smtClean="0"/>
              <a:t>cultura</a:t>
            </a:r>
            <a:r>
              <a:rPr lang="en-US" dirty="0" smtClean="0"/>
              <a:t> </a:t>
            </a:r>
            <a:r>
              <a:rPr lang="en-US" dirty="0" err="1" smtClean="0"/>
              <a:t>catalana</a:t>
            </a:r>
            <a:r>
              <a:rPr lang="en-US" dirty="0" smtClean="0"/>
              <a:t>)</a:t>
            </a:r>
          </a:p>
          <a:p>
            <a:pPr marL="514350" indent="-514350">
              <a:buNone/>
            </a:pPr>
            <a:r>
              <a:rPr lang="en-US" dirty="0" smtClean="0"/>
              <a:t>4. </a:t>
            </a:r>
            <a:r>
              <a:rPr lang="en-US" u="sng" dirty="0" err="1" smtClean="0"/>
              <a:t>Esquema</a:t>
            </a:r>
            <a:r>
              <a:rPr lang="en-US" u="sng" dirty="0" smtClean="0"/>
              <a:t> </a:t>
            </a:r>
            <a:r>
              <a:rPr lang="en-US" u="sng" dirty="0" err="1" smtClean="0"/>
              <a:t>programa</a:t>
            </a:r>
            <a:endParaRPr lang="en-US" u="sng" dirty="0" smtClean="0"/>
          </a:p>
          <a:p>
            <a:pPr marL="514350" indent="-514350">
              <a:buNone/>
            </a:pPr>
            <a:r>
              <a:rPr lang="en-US" dirty="0" smtClean="0"/>
              <a:t>5. </a:t>
            </a:r>
            <a:r>
              <a:rPr lang="en-US" u="sng" dirty="0" err="1" smtClean="0"/>
              <a:t>Identificar</a:t>
            </a:r>
            <a:r>
              <a:rPr lang="en-US" u="sng" dirty="0" smtClean="0"/>
              <a:t> </a:t>
            </a:r>
            <a:r>
              <a:rPr lang="en-US" u="sng" dirty="0" err="1" smtClean="0"/>
              <a:t>competències</a:t>
            </a:r>
            <a:r>
              <a:rPr lang="en-US" u="sng" dirty="0" smtClean="0"/>
              <a:t> </a:t>
            </a:r>
            <a:r>
              <a:rPr lang="en-US" u="sng" dirty="0" err="1" smtClean="0"/>
              <a:t>membres</a:t>
            </a:r>
            <a:endParaRPr lang="en-US" u="sng" dirty="0" smtClean="0"/>
          </a:p>
          <a:p>
            <a:pPr marL="514350" indent="-514350">
              <a:buNone/>
            </a:pPr>
            <a:r>
              <a:rPr lang="en-US" dirty="0" smtClean="0"/>
              <a:t>6. </a:t>
            </a:r>
            <a:r>
              <a:rPr lang="en-US" u="sng" dirty="0" err="1" smtClean="0"/>
              <a:t>Divisió</a:t>
            </a:r>
            <a:r>
              <a:rPr lang="en-US" u="sng" dirty="0" smtClean="0"/>
              <a:t> del </a:t>
            </a:r>
            <a:r>
              <a:rPr lang="en-US" u="sng" dirty="0" err="1" smtClean="0"/>
              <a:t>treball</a:t>
            </a:r>
            <a:r>
              <a:rPr lang="en-US" u="sng" dirty="0" smtClean="0"/>
              <a:t> </a:t>
            </a:r>
            <a:r>
              <a:rPr lang="en-US" u="sng" dirty="0" err="1" smtClean="0"/>
              <a:t>segons</a:t>
            </a:r>
            <a:r>
              <a:rPr lang="en-US" u="sng" dirty="0" smtClean="0"/>
              <a:t> </a:t>
            </a:r>
            <a:r>
              <a:rPr lang="en-US" u="sng" dirty="0" err="1" smtClean="0"/>
              <a:t>competències</a:t>
            </a:r>
            <a:endParaRPr lang="en-US" u="sng" dirty="0" smtClean="0"/>
          </a:p>
          <a:p>
            <a:pPr marL="514350" indent="-514350">
              <a:buNone/>
            </a:pPr>
            <a:r>
              <a:rPr lang="en-US" dirty="0" smtClean="0"/>
              <a:t>7. </a:t>
            </a:r>
            <a:r>
              <a:rPr lang="en-US" u="sng" dirty="0" smtClean="0"/>
              <a:t>Primer </a:t>
            </a:r>
            <a:r>
              <a:rPr lang="en-US" u="sng" dirty="0" err="1" smtClean="0"/>
              <a:t>esborrany</a:t>
            </a:r>
            <a:r>
              <a:rPr lang="en-US" u="sng" dirty="0" smtClean="0"/>
              <a:t> (</a:t>
            </a:r>
            <a:r>
              <a:rPr lang="en-US" u="sng" dirty="0" err="1" smtClean="0"/>
              <a:t>escrit</a:t>
            </a:r>
            <a:r>
              <a:rPr lang="en-US" u="sng" dirty="0" smtClean="0"/>
              <a:t>).</a:t>
            </a:r>
          </a:p>
          <a:p>
            <a:pPr marL="514350" indent="-514350">
              <a:buNone/>
            </a:pPr>
            <a:r>
              <a:rPr lang="en-US" dirty="0" smtClean="0"/>
              <a:t>8. </a:t>
            </a:r>
            <a:r>
              <a:rPr lang="en-US" u="sng" dirty="0" err="1" smtClean="0"/>
              <a:t>Segon</a:t>
            </a:r>
            <a:r>
              <a:rPr lang="en-US" u="sng" dirty="0" smtClean="0"/>
              <a:t> </a:t>
            </a:r>
            <a:r>
              <a:rPr lang="en-US" u="sng" dirty="0" err="1" smtClean="0"/>
              <a:t>esborrany</a:t>
            </a:r>
            <a:r>
              <a:rPr lang="en-US" u="sng" dirty="0"/>
              <a:t> </a:t>
            </a:r>
            <a:r>
              <a:rPr lang="en-US" u="sng" dirty="0" smtClean="0"/>
              <a:t>(</a:t>
            </a:r>
            <a:r>
              <a:rPr lang="en-US" u="sng" dirty="0" err="1" smtClean="0"/>
              <a:t>escrit</a:t>
            </a:r>
            <a:r>
              <a:rPr lang="en-US" u="sng" dirty="0" smtClean="0"/>
              <a:t>).</a:t>
            </a:r>
          </a:p>
          <a:p>
            <a:pPr marL="514350" indent="-514350">
              <a:buNone/>
            </a:pPr>
            <a:r>
              <a:rPr lang="en-US" dirty="0" smtClean="0"/>
              <a:t>9.</a:t>
            </a:r>
            <a:r>
              <a:rPr lang="en-US" u="sng" dirty="0" smtClean="0"/>
              <a:t> </a:t>
            </a:r>
            <a:r>
              <a:rPr lang="en-US" u="sng" dirty="0" err="1" smtClean="0"/>
              <a:t>Trobada</a:t>
            </a:r>
            <a:r>
              <a:rPr lang="en-US" u="sng" dirty="0" smtClean="0"/>
              <a:t> de </a:t>
            </a:r>
            <a:r>
              <a:rPr lang="en-US" u="sng" dirty="0" err="1" smtClean="0"/>
              <a:t>grup</a:t>
            </a:r>
            <a:r>
              <a:rPr lang="en-US" u="sng" dirty="0"/>
              <a:t> </a:t>
            </a:r>
            <a:r>
              <a:rPr lang="en-US" u="sng" dirty="0" smtClean="0"/>
              <a:t>+ </a:t>
            </a:r>
            <a:r>
              <a:rPr lang="en-US" u="sng" dirty="0" err="1" smtClean="0"/>
              <a:t>professora</a:t>
            </a:r>
            <a:r>
              <a:rPr lang="en-US" u="sng" dirty="0"/>
              <a:t> </a:t>
            </a:r>
            <a:r>
              <a:rPr lang="en-US" u="sng" dirty="0" smtClean="0"/>
              <a:t>(oral).</a:t>
            </a:r>
          </a:p>
          <a:p>
            <a:pPr marL="514350" indent="-514350">
              <a:buNone/>
            </a:pPr>
            <a:r>
              <a:rPr lang="en-US" dirty="0" smtClean="0"/>
              <a:t>10. Revisions</a:t>
            </a:r>
          </a:p>
          <a:p>
            <a:pPr marL="514350" indent="-514350">
              <a:buNone/>
            </a:pPr>
            <a:r>
              <a:rPr lang="en-US" dirty="0" smtClean="0"/>
              <a:t>11. </a:t>
            </a:r>
            <a:r>
              <a:rPr lang="en-US" u="sng" dirty="0" err="1" smtClean="0"/>
              <a:t>Gravació</a:t>
            </a:r>
            <a:endParaRPr lang="en-US" u="sng" dirty="0" smtClean="0"/>
          </a:p>
          <a:p>
            <a:pPr marL="514350" indent="-514350">
              <a:buNone/>
            </a:pPr>
            <a:r>
              <a:rPr lang="en-US" dirty="0" smtClean="0"/>
              <a:t>12. </a:t>
            </a:r>
            <a:r>
              <a:rPr lang="en-US" dirty="0" err="1" smtClean="0"/>
              <a:t>Autoavaluació</a:t>
            </a:r>
            <a:endParaRPr lang="en-US" dirty="0" smtClean="0"/>
          </a:p>
          <a:p>
            <a:pPr marL="514350" indent="-514350">
              <a:buNone/>
            </a:pPr>
            <a:r>
              <a:rPr lang="en-US" dirty="0" smtClean="0"/>
              <a:t>13. </a:t>
            </a:r>
            <a:r>
              <a:rPr lang="en-US" u="sng" dirty="0" err="1" smtClean="0"/>
              <a:t>Avaluació</a:t>
            </a:r>
            <a:endParaRPr lang="en-US" u="sng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C0000"/>
                </a:solidFill>
              </a:rPr>
              <a:t>2.2. </a:t>
            </a:r>
            <a:r>
              <a:rPr lang="en-US" dirty="0" err="1" smtClean="0">
                <a:solidFill>
                  <a:srgbClr val="CC0000"/>
                </a:solidFill>
              </a:rPr>
              <a:t>Avaluació</a:t>
            </a:r>
            <a:endParaRPr lang="en-US" dirty="0">
              <a:solidFill>
                <a:srgbClr val="CC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Procès</a:t>
            </a:r>
            <a:r>
              <a:rPr lang="en-US" dirty="0" smtClean="0"/>
              <a:t> (</a:t>
            </a:r>
            <a:r>
              <a:rPr lang="en-US" dirty="0" err="1" smtClean="0"/>
              <a:t>treball</a:t>
            </a:r>
            <a:r>
              <a:rPr lang="en-US" dirty="0" smtClean="0"/>
              <a:t> </a:t>
            </a:r>
            <a:r>
              <a:rPr lang="en-US" dirty="0" err="1" smtClean="0"/>
              <a:t>col·laboratiu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Producte</a:t>
            </a:r>
            <a:r>
              <a:rPr lang="en-US" dirty="0" smtClean="0"/>
              <a:t> final</a:t>
            </a:r>
          </a:p>
          <a:p>
            <a:r>
              <a:rPr lang="en-US" dirty="0" err="1" smtClean="0"/>
              <a:t>Importància</a:t>
            </a:r>
            <a:r>
              <a:rPr lang="en-US" dirty="0" smtClean="0"/>
              <a:t> </a:t>
            </a:r>
            <a:r>
              <a:rPr lang="en-US" dirty="0" err="1" smtClean="0"/>
              <a:t>autoavaluació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>
                <a:solidFill>
                  <a:srgbClr val="CC0000"/>
                </a:solidFill>
              </a:rPr>
              <a:t>2.3. Propostes de millora</a:t>
            </a:r>
            <a:endParaRPr lang="ca-ES" dirty="0">
              <a:solidFill>
                <a:srgbClr val="CC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a-ES" dirty="0" smtClean="0"/>
              <a:t>Procés </a:t>
            </a:r>
          </a:p>
          <a:p>
            <a:r>
              <a:rPr lang="ca-ES" dirty="0" smtClean="0"/>
              <a:t>Producte final</a:t>
            </a:r>
          </a:p>
          <a:p>
            <a:r>
              <a:rPr lang="ca-ES" dirty="0" smtClean="0"/>
              <a:t>Guiatge</a:t>
            </a:r>
            <a:endParaRPr lang="ca-E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C0000"/>
                </a:solidFill>
              </a:rPr>
              <a:t>RESULTATS QÜESTIONARI</a:t>
            </a:r>
            <a:endParaRPr lang="en-US" dirty="0">
              <a:solidFill>
                <a:srgbClr val="CC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s-ES" sz="1800" dirty="0" smtClean="0"/>
          </a:p>
        </p:txBody>
      </p:sp>
      <p:sp>
        <p:nvSpPr>
          <p:cNvPr id="8194" name="AutoShape 2" descr="Gráfico de respuestas de formularios. Título de la pregunta: 1. Si us plau, valora de l'1 al 5 (1=gens, 2=una mica, 3= moderadament, 4=molt, 5=substancialment) la següent afirmació: Crec que el podcast pot ser una bona eina per aprendre segones llengües, en aquest cas el català. Número de respuestas: 7 respuestas."/>
          <p:cNvSpPr>
            <a:spLocks noChangeAspect="1" noChangeArrowheads="1"/>
          </p:cNvSpPr>
          <p:nvPr/>
        </p:nvSpPr>
        <p:spPr bwMode="auto">
          <a:xfrm>
            <a:off x="155575" y="84138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98" name="AutoShape 6" descr="Gráfico de respuestas de formularios. Título de la pregunta: 1. Si us plau, valora de l'1 al 5 (1=gens, 2=una mica, 3= moderadament, 4=molt, 5=substancialment) la següent afirmació: Crec que el podcast pot ser una bona eina per aprendre segones llengües, en aquest cas el català. Número de respuestas: 7 respuestas."/>
          <p:cNvSpPr>
            <a:spLocks noChangeAspect="1" noChangeArrowheads="1"/>
          </p:cNvSpPr>
          <p:nvPr/>
        </p:nvSpPr>
        <p:spPr bwMode="auto">
          <a:xfrm>
            <a:off x="155575" y="84138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2"/>
          <a:srcRect l="22255" t="21875" r="23280" b="30208"/>
          <a:stretch>
            <a:fillRect/>
          </a:stretch>
        </p:blipFill>
        <p:spPr bwMode="auto">
          <a:xfrm>
            <a:off x="533400" y="2057400"/>
            <a:ext cx="7856883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/>
          <a:srcRect l="21669" t="20833" r="16837" b="22917"/>
          <a:stretch>
            <a:fillRect/>
          </a:stretch>
        </p:blipFill>
        <p:spPr bwMode="auto">
          <a:xfrm>
            <a:off x="533400" y="1828800"/>
            <a:ext cx="8001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a-ES" dirty="0" smtClean="0">
                <a:solidFill>
                  <a:srgbClr val="CC0000"/>
                </a:solidFill>
              </a:rPr>
              <a:t>DE QUÈ PARLAREM?</a:t>
            </a:r>
            <a:r>
              <a:rPr lang="en-US" dirty="0" smtClean="0">
                <a:solidFill>
                  <a:srgbClr val="CC0000"/>
                </a:solidFill>
              </a:rPr>
              <a:t/>
            </a:r>
            <a:br>
              <a:rPr lang="en-US" dirty="0" smtClean="0">
                <a:solidFill>
                  <a:srgbClr val="CC0000"/>
                </a:solidFill>
              </a:rPr>
            </a:br>
            <a:endParaRPr lang="en-US" dirty="0">
              <a:solidFill>
                <a:srgbClr val="CC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38200" y="1676400"/>
            <a:ext cx="7772400" cy="4953000"/>
          </a:xfrm>
        </p:spPr>
        <p:txBody>
          <a:bodyPr>
            <a:normAutofit fontScale="70000" lnSpcReduction="20000"/>
          </a:bodyPr>
          <a:lstStyle/>
          <a:p>
            <a:r>
              <a:rPr lang="ca-ES" dirty="0" smtClean="0"/>
              <a:t>1</a:t>
            </a:r>
            <a:r>
              <a:rPr lang="ca-ES" dirty="0"/>
              <a:t>. EL concepte de </a:t>
            </a:r>
            <a:r>
              <a:rPr lang="ca-ES" dirty="0" err="1"/>
              <a:t>podcast</a:t>
            </a:r>
            <a:r>
              <a:rPr lang="ca-ES" dirty="0"/>
              <a:t> i la seva aplicabilitat a la classe de segona llengua</a:t>
            </a:r>
            <a:endParaRPr lang="en-US" dirty="0"/>
          </a:p>
          <a:p>
            <a:pPr lvl="1"/>
            <a:r>
              <a:rPr lang="ca-ES" dirty="0"/>
              <a:t>1.1. Característiques del </a:t>
            </a:r>
            <a:r>
              <a:rPr lang="ca-ES" dirty="0" err="1"/>
              <a:t>podcast</a:t>
            </a:r>
            <a:endParaRPr lang="en-US" dirty="0"/>
          </a:p>
          <a:p>
            <a:pPr lvl="1"/>
            <a:r>
              <a:rPr lang="ca-ES" dirty="0" smtClean="0"/>
              <a:t>1.2. El </a:t>
            </a:r>
            <a:r>
              <a:rPr lang="ca-ES" dirty="0" err="1" smtClean="0"/>
              <a:t>podcast</a:t>
            </a:r>
            <a:r>
              <a:rPr lang="ca-ES" dirty="0" smtClean="0"/>
              <a:t> com a eina educativa</a:t>
            </a:r>
          </a:p>
          <a:p>
            <a:pPr lvl="1"/>
            <a:r>
              <a:rPr lang="ca-ES" dirty="0" smtClean="0"/>
              <a:t>1</a:t>
            </a:r>
            <a:r>
              <a:rPr lang="ca-ES" dirty="0"/>
              <a:t>. </a:t>
            </a:r>
            <a:r>
              <a:rPr lang="ca-ES" dirty="0" smtClean="0"/>
              <a:t>2.1. Estat de la qüestió</a:t>
            </a:r>
            <a:endParaRPr lang="en-US" dirty="0"/>
          </a:p>
          <a:p>
            <a:pPr lvl="1">
              <a:buNone/>
            </a:pPr>
            <a:endParaRPr lang="en-US" dirty="0"/>
          </a:p>
          <a:p>
            <a:r>
              <a:rPr lang="ca-ES" dirty="0"/>
              <a:t>2. Creació d’un </a:t>
            </a:r>
            <a:r>
              <a:rPr lang="ca-ES" dirty="0" err="1"/>
              <a:t>podcast</a:t>
            </a:r>
            <a:r>
              <a:rPr lang="ca-ES" dirty="0"/>
              <a:t> com a eina educativa</a:t>
            </a:r>
            <a:endParaRPr lang="en-US" dirty="0"/>
          </a:p>
          <a:p>
            <a:pPr lvl="1"/>
            <a:r>
              <a:rPr lang="ca-ES" dirty="0"/>
              <a:t>2.1. Fases</a:t>
            </a:r>
            <a:endParaRPr lang="en-US" dirty="0"/>
          </a:p>
          <a:p>
            <a:pPr lvl="1"/>
            <a:r>
              <a:rPr lang="ca-ES" dirty="0"/>
              <a:t>2.2. Avaluació</a:t>
            </a:r>
            <a:endParaRPr lang="en-US" dirty="0"/>
          </a:p>
          <a:p>
            <a:pPr lvl="1"/>
            <a:r>
              <a:rPr lang="ca-ES" dirty="0"/>
              <a:t>2.3. Propostes de </a:t>
            </a:r>
            <a:r>
              <a:rPr lang="ca-ES" dirty="0" smtClean="0"/>
              <a:t>millora</a:t>
            </a:r>
          </a:p>
          <a:p>
            <a:pPr lvl="1"/>
            <a:r>
              <a:rPr lang="ca-ES" dirty="0" smtClean="0"/>
              <a:t>2.4. Resultats enquesta</a:t>
            </a:r>
          </a:p>
          <a:p>
            <a:pPr lvl="1">
              <a:buNone/>
            </a:pPr>
            <a:endParaRPr lang="en-US" dirty="0"/>
          </a:p>
          <a:p>
            <a:r>
              <a:rPr lang="ca-ES" dirty="0"/>
              <a:t>3. Babel de </a:t>
            </a:r>
            <a:r>
              <a:rPr lang="ca-ES" dirty="0" err="1"/>
              <a:t>lenguas</a:t>
            </a:r>
            <a:r>
              <a:rPr lang="ca-ES" dirty="0"/>
              <a:t> – un programa en català a Ràdio </a:t>
            </a:r>
            <a:r>
              <a:rPr lang="ca-ES" dirty="0" err="1"/>
              <a:t>Usal</a:t>
            </a:r>
            <a:endParaRPr lang="en-US" dirty="0"/>
          </a:p>
          <a:p>
            <a:pPr lvl="1"/>
            <a:r>
              <a:rPr lang="ca-ES" dirty="0"/>
              <a:t>3.1. Presentació</a:t>
            </a:r>
            <a:endParaRPr lang="en-US" dirty="0"/>
          </a:p>
          <a:p>
            <a:pPr lvl="1"/>
            <a:r>
              <a:rPr lang="ca-ES" dirty="0"/>
              <a:t>3.2. Proposta de col·laboració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/>
          <a:srcRect l="21669" t="14583" r="22694" b="33917"/>
          <a:stretch>
            <a:fillRect/>
          </a:stretch>
        </p:blipFill>
        <p:spPr bwMode="auto">
          <a:xfrm>
            <a:off x="609600" y="1828800"/>
            <a:ext cx="7836647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8914" name="AutoShape 2" descr="Gráfico de respuestas de formularios. Título de la pregunta: 1. Si us plau, valora de l'1 al 5 (1=gens, 2=una mica, 3= moderadament, 4=molt, 5=substancialment) la següent afirmació: Crec que el podcast pot ser una bona eina per aprendre segones llengües, en aquest cas el català. Número de respuestas: 7 respuestas."/>
          <p:cNvSpPr>
            <a:spLocks noChangeAspect="1" noChangeArrowheads="1"/>
          </p:cNvSpPr>
          <p:nvPr/>
        </p:nvSpPr>
        <p:spPr bwMode="auto">
          <a:xfrm>
            <a:off x="155575" y="84138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16" name="AutoShape 4" descr="Gráfico de respuestas de formularios. Título de la pregunta: 1. Si us plau, valora de l'1 al 5 (1=gens, 2=una mica, 3= moderadament, 4=molt, 5=substancialment) la següent afirmació: Crec que el podcast pot ser una bona eina per aprendre segones llengües, en aquest cas el català. Número de respuestas: 7 respuestas."/>
          <p:cNvSpPr>
            <a:spLocks noChangeAspect="1" noChangeArrowheads="1"/>
          </p:cNvSpPr>
          <p:nvPr/>
        </p:nvSpPr>
        <p:spPr bwMode="auto">
          <a:xfrm>
            <a:off x="155575" y="84138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8917" name="Picture 5"/>
          <p:cNvPicPr>
            <a:picLocks noChangeAspect="1" noChangeArrowheads="1"/>
          </p:cNvPicPr>
          <p:nvPr/>
        </p:nvPicPr>
        <p:blipFill>
          <a:blip r:embed="rId2"/>
          <a:srcRect l="22255" t="16667" r="22694" b="33333"/>
          <a:stretch>
            <a:fillRect/>
          </a:stretch>
        </p:blipFill>
        <p:spPr bwMode="auto">
          <a:xfrm>
            <a:off x="457200" y="1905000"/>
            <a:ext cx="8207375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/>
          <a:srcRect l="21083" t="19792" r="22694" b="32292"/>
          <a:stretch>
            <a:fillRect/>
          </a:stretch>
        </p:blipFill>
        <p:spPr bwMode="auto">
          <a:xfrm>
            <a:off x="381000" y="1905000"/>
            <a:ext cx="8428383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/>
          <a:srcRect l="21669" t="20833" r="23280" b="30208"/>
          <a:stretch>
            <a:fillRect/>
          </a:stretch>
        </p:blipFill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/>
          <a:srcRect l="21083" t="22916" r="23280" b="32292"/>
          <a:stretch>
            <a:fillRect/>
          </a:stretch>
        </p:blipFill>
        <p:spPr bwMode="auto">
          <a:xfrm>
            <a:off x="457199" y="1828800"/>
            <a:ext cx="8249093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/>
          <a:srcRect l="21669" t="46875" r="26208" b="17708"/>
          <a:stretch>
            <a:fillRect/>
          </a:stretch>
        </p:blipFill>
        <p:spPr bwMode="auto">
          <a:xfrm>
            <a:off x="457200" y="1905000"/>
            <a:ext cx="8202986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a-ES" dirty="0" smtClean="0"/>
              <a:t/>
            </a:r>
            <a:br>
              <a:rPr lang="ca-ES" dirty="0" smtClean="0"/>
            </a:br>
            <a:r>
              <a:rPr lang="ca-ES" dirty="0" smtClean="0">
                <a:solidFill>
                  <a:srgbClr val="CC0000"/>
                </a:solidFill>
              </a:rPr>
              <a:t>3. Babel de </a:t>
            </a:r>
            <a:r>
              <a:rPr lang="ca-ES" dirty="0" err="1" smtClean="0">
                <a:solidFill>
                  <a:srgbClr val="CC0000"/>
                </a:solidFill>
              </a:rPr>
              <a:t>lengua</a:t>
            </a:r>
            <a:r>
              <a:rPr lang="ca-ES" dirty="0" smtClean="0">
                <a:solidFill>
                  <a:srgbClr val="CC0000"/>
                </a:solidFill>
              </a:rPr>
              <a:t> – un programa en català a Ràdio </a:t>
            </a:r>
            <a:r>
              <a:rPr lang="ca-ES" dirty="0" err="1" smtClean="0">
                <a:solidFill>
                  <a:srgbClr val="CC0000"/>
                </a:solidFill>
              </a:rPr>
              <a:t>Usal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ca-ES" dirty="0" smtClean="0"/>
              <a:t>3.1. Presentació</a:t>
            </a:r>
            <a:endParaRPr lang="en-US" dirty="0" smtClean="0"/>
          </a:p>
          <a:p>
            <a:pPr lvl="1"/>
            <a:r>
              <a:rPr lang="ca-ES" dirty="0" smtClean="0"/>
              <a:t>3.2. Proposta de col·laboració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>
                <a:hlinkClick r:id="rId2"/>
              </a:rPr>
              <a:t>RADIO USAL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29202" t="13462" r="30645" b="5769"/>
          <a:stretch>
            <a:fillRect/>
          </a:stretch>
        </p:blipFill>
        <p:spPr bwMode="auto">
          <a:xfrm>
            <a:off x="1752600" y="1371600"/>
            <a:ext cx="54864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29868" t="13542" r="32064" b="6250"/>
          <a:stretch>
            <a:fillRect/>
          </a:stretch>
        </p:blipFill>
        <p:spPr bwMode="auto">
          <a:xfrm>
            <a:off x="1828800" y="457200"/>
            <a:ext cx="58674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29283" t="13542" r="29722" b="6250"/>
          <a:stretch>
            <a:fillRect/>
          </a:stretch>
        </p:blipFill>
        <p:spPr bwMode="auto">
          <a:xfrm>
            <a:off x="1981200" y="304800"/>
            <a:ext cx="5715000" cy="628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hlinkClick r:id="rId2"/>
              </a:rPr>
              <a:t>The </a:t>
            </a:r>
            <a:r>
              <a:rPr lang="en-US" b="1" dirty="0" err="1" smtClean="0">
                <a:hlinkClick r:id="rId2"/>
              </a:rPr>
              <a:t>Buggles</a:t>
            </a:r>
            <a:r>
              <a:rPr lang="en-US" b="1" dirty="0" smtClean="0">
                <a:hlinkClick r:id="rId2"/>
              </a:rPr>
              <a:t> (1979) -“</a:t>
            </a:r>
            <a:r>
              <a:rPr lang="en-US" b="1" dirty="0">
                <a:hlinkClick r:id="rId2"/>
              </a:rPr>
              <a:t>Video Killed the Radio Star</a:t>
            </a:r>
            <a:r>
              <a:rPr lang="en-US" b="1" dirty="0" smtClean="0">
                <a:hlinkClick r:id="rId2"/>
              </a:rPr>
              <a:t>.”</a:t>
            </a:r>
            <a:endParaRPr lang="en-US" b="1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33794" name="Picture 2" descr="The Buggles - Video Killed The Radio Star - YouTub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2895600"/>
            <a:ext cx="6366932" cy="3581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CC0000"/>
                </a:solidFill>
              </a:rPr>
              <a:t>Proposta</a:t>
            </a:r>
            <a:r>
              <a:rPr lang="en-US" dirty="0" smtClean="0">
                <a:solidFill>
                  <a:srgbClr val="CC0000"/>
                </a:solidFill>
              </a:rPr>
              <a:t> </a:t>
            </a:r>
            <a:r>
              <a:rPr lang="en-US" dirty="0" err="1" smtClean="0">
                <a:solidFill>
                  <a:srgbClr val="CC0000"/>
                </a:solidFill>
              </a:rPr>
              <a:t>col·laboració</a:t>
            </a:r>
            <a:endParaRPr lang="en-US" dirty="0">
              <a:solidFill>
                <a:srgbClr val="CC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Podcast professor(a)</a:t>
            </a:r>
          </a:p>
          <a:p>
            <a:r>
              <a:rPr lang="en-US" dirty="0" smtClean="0"/>
              <a:t>Podcast </a:t>
            </a:r>
            <a:r>
              <a:rPr lang="en-US" dirty="0" err="1" smtClean="0"/>
              <a:t>conjunt</a:t>
            </a:r>
            <a:r>
              <a:rPr lang="en-US" dirty="0" smtClean="0"/>
              <a:t> (</a:t>
            </a:r>
            <a:r>
              <a:rPr lang="en-US" smtClean="0"/>
              <a:t>solo, entrevista</a:t>
            </a:r>
            <a:r>
              <a:rPr lang="en-US" dirty="0" smtClean="0"/>
              <a:t>, etc.)</a:t>
            </a:r>
          </a:p>
          <a:p>
            <a:r>
              <a:rPr lang="en-US" dirty="0" smtClean="0"/>
              <a:t>Podcast </a:t>
            </a:r>
            <a:r>
              <a:rPr lang="en-US" dirty="0" err="1" smtClean="0"/>
              <a:t>estudiants</a:t>
            </a:r>
            <a:r>
              <a:rPr lang="en-US" dirty="0" smtClean="0"/>
              <a:t> </a:t>
            </a:r>
          </a:p>
          <a:p>
            <a:r>
              <a:rPr lang="en-US" dirty="0" smtClean="0"/>
              <a:t>Podcast </a:t>
            </a:r>
            <a:r>
              <a:rPr lang="en-US" dirty="0" err="1" smtClean="0"/>
              <a:t>estudiants</a:t>
            </a:r>
            <a:r>
              <a:rPr lang="en-US" dirty="0" smtClean="0"/>
              <a:t> 2 </a:t>
            </a:r>
            <a:r>
              <a:rPr lang="en-US" dirty="0" err="1" smtClean="0"/>
              <a:t>universitats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Via </a:t>
            </a:r>
            <a:r>
              <a:rPr lang="en-US" dirty="0" err="1" smtClean="0"/>
              <a:t>telefònica</a:t>
            </a:r>
            <a:endParaRPr lang="en-US" dirty="0" smtClean="0"/>
          </a:p>
          <a:p>
            <a:r>
              <a:rPr lang="en-US" dirty="0" err="1" smtClean="0"/>
              <a:t>Gravació</a:t>
            </a:r>
            <a:r>
              <a:rPr lang="en-US" dirty="0" smtClean="0"/>
              <a:t> (Audacity)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>
                <a:solidFill>
                  <a:srgbClr val="CC0000"/>
                </a:solidFill>
              </a:rPr>
              <a:t>Bibliografia</a:t>
            </a:r>
            <a:endParaRPr lang="ca-ES" dirty="0">
              <a:solidFill>
                <a:srgbClr val="CC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Campbell, G. (2005). There is Something in the Air: Podcasting in Education. </a:t>
            </a:r>
            <a:r>
              <a:rPr lang="en-US" i="1" dirty="0" smtClean="0"/>
              <a:t>EDUCAUSE Review</a:t>
            </a:r>
            <a:r>
              <a:rPr lang="en-US" dirty="0" smtClean="0"/>
              <a:t> 40 (6): 32-47.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Hew K.F., (2009) Use of audio podcast in K-12 and higher </a:t>
            </a:r>
            <a:r>
              <a:rPr lang="en-US" dirty="0" err="1" smtClean="0"/>
              <a:t>education:a</a:t>
            </a:r>
            <a:r>
              <a:rPr lang="en-US" dirty="0" smtClean="0"/>
              <a:t> review of research topics and methodologies, </a:t>
            </a:r>
            <a:r>
              <a:rPr lang="en-US" i="1" dirty="0" smtClean="0"/>
              <a:t>Education Tech Research Dev: </a:t>
            </a:r>
            <a:r>
              <a:rPr lang="en-US" dirty="0" smtClean="0"/>
              <a:t>333-357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err="1" smtClean="0"/>
              <a:t>Popova</a:t>
            </a:r>
            <a:r>
              <a:rPr lang="en-US" dirty="0" smtClean="0"/>
              <a:t>, A. &amp; </a:t>
            </a:r>
            <a:r>
              <a:rPr lang="en-US" dirty="0" err="1" smtClean="0"/>
              <a:t>Edirisingha</a:t>
            </a:r>
            <a:r>
              <a:rPr lang="en-US" dirty="0" smtClean="0"/>
              <a:t>, P. (2010). How can podcasts support engaging students in learning activities? </a:t>
            </a:r>
            <a:r>
              <a:rPr lang="en-US" i="1" dirty="0" err="1" smtClean="0"/>
              <a:t>Procedia</a:t>
            </a:r>
            <a:r>
              <a:rPr lang="en-US" i="1" dirty="0" smtClean="0"/>
              <a:t> Social and Behavioral Sciences</a:t>
            </a:r>
            <a:r>
              <a:rPr lang="en-US" dirty="0" smtClean="0"/>
              <a:t> 2: 5034–5038 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>
                <a:solidFill>
                  <a:srgbClr val="CC0000"/>
                </a:solidFill>
              </a:rPr>
              <a:t>vasim@usal.es</a:t>
            </a:r>
            <a:endParaRPr lang="en-US" dirty="0">
              <a:solidFill>
                <a:srgbClr val="CC0000"/>
              </a:solidFill>
            </a:endParaRPr>
          </a:p>
        </p:txBody>
      </p:sp>
      <p:pic>
        <p:nvPicPr>
          <p:cNvPr id="37890" name="Picture 2" descr="Moltes gràcies!!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2133600"/>
            <a:ext cx="4876800" cy="20097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295400"/>
          </a:xfrm>
        </p:spPr>
        <p:txBody>
          <a:bodyPr>
            <a:normAutofit fontScale="90000"/>
          </a:bodyPr>
          <a:lstStyle/>
          <a:p>
            <a:r>
              <a:rPr lang="ca-ES" sz="3600" dirty="0" smtClean="0"/>
              <a:t/>
            </a:r>
            <a:br>
              <a:rPr lang="ca-ES" sz="3600" dirty="0" smtClean="0"/>
            </a:br>
            <a:r>
              <a:rPr lang="ca-ES" sz="3600" dirty="0" smtClean="0">
                <a:solidFill>
                  <a:srgbClr val="CC0000"/>
                </a:solidFill>
              </a:rPr>
              <a:t>1. EL concepte de </a:t>
            </a:r>
            <a:r>
              <a:rPr lang="ca-ES" sz="3600" dirty="0" err="1" smtClean="0">
                <a:solidFill>
                  <a:srgbClr val="CC0000"/>
                </a:solidFill>
              </a:rPr>
              <a:t>podcast</a:t>
            </a:r>
            <a:r>
              <a:rPr lang="ca-ES" sz="3600" dirty="0" smtClean="0">
                <a:solidFill>
                  <a:srgbClr val="CC0000"/>
                </a:solidFill>
              </a:rPr>
              <a:t> i la seva aplicabilitat a la classe de segona llengua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001963"/>
          </a:xfrm>
        </p:spPr>
        <p:txBody>
          <a:bodyPr/>
          <a:lstStyle/>
          <a:p>
            <a:pPr lvl="1"/>
            <a:r>
              <a:rPr lang="ca-ES" dirty="0" smtClean="0"/>
              <a:t>1.1. Característiques del </a:t>
            </a:r>
            <a:r>
              <a:rPr lang="ca-ES" dirty="0" err="1" smtClean="0"/>
              <a:t>podcast</a:t>
            </a:r>
            <a:endParaRPr lang="ca-ES" dirty="0" smtClean="0"/>
          </a:p>
          <a:p>
            <a:pPr lvl="1">
              <a:buNone/>
            </a:pPr>
            <a:endParaRPr lang="en-US" dirty="0" smtClean="0"/>
          </a:p>
          <a:p>
            <a:pPr lvl="1"/>
            <a:r>
              <a:rPr lang="ca-ES" dirty="0" smtClean="0"/>
              <a:t>1.2. El </a:t>
            </a:r>
            <a:r>
              <a:rPr lang="ca-ES" dirty="0" err="1" smtClean="0"/>
              <a:t>podcast</a:t>
            </a:r>
            <a:r>
              <a:rPr lang="ca-ES" dirty="0" smtClean="0"/>
              <a:t> com a eina educativa</a:t>
            </a:r>
            <a:endParaRPr lang="en-US" dirty="0" smtClean="0"/>
          </a:p>
          <a:p>
            <a:pPr lvl="2"/>
            <a:r>
              <a:rPr lang="ca-ES" dirty="0" smtClean="0"/>
              <a:t>1.2.1. Estat de la qüestió</a:t>
            </a:r>
            <a:endParaRPr lang="en-US" dirty="0" smtClean="0"/>
          </a:p>
          <a:p>
            <a:pPr lvl="2"/>
            <a:r>
              <a:rPr lang="ca-ES" dirty="0" smtClean="0"/>
              <a:t>1.2.2. Resultats enquesta</a:t>
            </a:r>
            <a:endParaRPr lang="en-US" dirty="0" smtClean="0"/>
          </a:p>
          <a:p>
            <a:pPr lvl="2"/>
            <a:r>
              <a:rPr lang="ca-ES" dirty="0" smtClean="0"/>
              <a:t>1.2.3. Comparació dels resultats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CC0000"/>
                </a:solidFill>
              </a:rPr>
              <a:t>Què</a:t>
            </a:r>
            <a:r>
              <a:rPr lang="en-US" dirty="0" smtClean="0">
                <a:solidFill>
                  <a:srgbClr val="CC0000"/>
                </a:solidFill>
              </a:rPr>
              <a:t> és un podcast?</a:t>
            </a:r>
            <a:endParaRPr lang="en-US" dirty="0">
              <a:solidFill>
                <a:srgbClr val="CC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3400" y="1783560"/>
            <a:ext cx="8382000" cy="4572000"/>
          </a:xfrm>
        </p:spPr>
        <p:txBody>
          <a:bodyPr>
            <a:normAutofit fontScale="92500" lnSpcReduction="20000"/>
          </a:bodyPr>
          <a:lstStyle/>
          <a:p>
            <a:r>
              <a:rPr lang="es-ES" dirty="0" err="1" smtClean="0"/>
              <a:t>Format</a:t>
            </a:r>
            <a:r>
              <a:rPr lang="es-ES" dirty="0" smtClean="0"/>
              <a:t> de </a:t>
            </a:r>
            <a:r>
              <a:rPr lang="es-ES" dirty="0" err="1" smtClean="0"/>
              <a:t>distribucío</a:t>
            </a:r>
            <a:r>
              <a:rPr lang="es-ES" dirty="0" smtClean="0"/>
              <a:t> de </a:t>
            </a:r>
            <a:r>
              <a:rPr lang="es-ES" b="1" dirty="0" err="1" smtClean="0"/>
              <a:t>fitxers</a:t>
            </a:r>
            <a:r>
              <a:rPr lang="es-ES" b="1" dirty="0" smtClean="0"/>
              <a:t> multimedia </a:t>
            </a:r>
            <a:r>
              <a:rPr lang="es-ES" dirty="0" err="1" smtClean="0"/>
              <a:t>via</a:t>
            </a:r>
            <a:r>
              <a:rPr lang="es-ES" dirty="0" smtClean="0"/>
              <a:t> web. </a:t>
            </a:r>
          </a:p>
          <a:p>
            <a:pPr>
              <a:buNone/>
            </a:pPr>
            <a:endParaRPr lang="es-ES" dirty="0"/>
          </a:p>
          <a:p>
            <a:r>
              <a:rPr lang="es-ES" dirty="0" smtClean="0"/>
              <a:t>El </a:t>
            </a:r>
            <a:r>
              <a:rPr lang="es-ES" dirty="0" err="1" smtClean="0"/>
              <a:t>terme</a:t>
            </a:r>
            <a:r>
              <a:rPr lang="es-ES" dirty="0" smtClean="0"/>
              <a:t> va </a:t>
            </a:r>
            <a:r>
              <a:rPr lang="es-ES" dirty="0" err="1" smtClean="0"/>
              <a:t>aparèixer</a:t>
            </a:r>
            <a:r>
              <a:rPr lang="es-ES" dirty="0" smtClean="0"/>
              <a:t> al 2004 - unió de</a:t>
            </a:r>
            <a:r>
              <a:rPr lang="es-ES" dirty="0"/>
              <a:t> </a:t>
            </a:r>
            <a:r>
              <a:rPr lang="es-ES" b="1" dirty="0" err="1"/>
              <a:t>iPod</a:t>
            </a:r>
            <a:r>
              <a:rPr lang="es-ES" dirty="0"/>
              <a:t> (el reproductor de música </a:t>
            </a:r>
            <a:r>
              <a:rPr lang="es-ES" dirty="0" smtClean="0"/>
              <a:t>d’ </a:t>
            </a:r>
            <a:r>
              <a:rPr lang="es-ES" dirty="0"/>
              <a:t>Apple) y </a:t>
            </a:r>
            <a:r>
              <a:rPr lang="es-ES" b="1" dirty="0" err="1"/>
              <a:t>broadcasting</a:t>
            </a:r>
            <a:r>
              <a:rPr lang="es-ES" b="1" dirty="0"/>
              <a:t> </a:t>
            </a:r>
            <a:r>
              <a:rPr lang="es-ES" dirty="0"/>
              <a:t>(</a:t>
            </a:r>
            <a:r>
              <a:rPr lang="es-ES" dirty="0" err="1" smtClean="0"/>
              <a:t>radiodifusió</a:t>
            </a:r>
            <a:r>
              <a:rPr lang="es-ES" dirty="0" smtClean="0"/>
              <a:t>).</a:t>
            </a:r>
          </a:p>
          <a:p>
            <a:pPr>
              <a:buNone/>
            </a:pPr>
            <a:endParaRPr lang="es-ES" dirty="0"/>
          </a:p>
          <a:p>
            <a:pPr>
              <a:buNone/>
            </a:pPr>
            <a:r>
              <a:rPr lang="es-ES" dirty="0" smtClean="0"/>
              <a:t>*</a:t>
            </a:r>
            <a:r>
              <a:rPr lang="es-ES" dirty="0" err="1" smtClean="0"/>
              <a:t>Tot</a:t>
            </a:r>
            <a:r>
              <a:rPr lang="es-ES" dirty="0" smtClean="0"/>
              <a:t> i que també </a:t>
            </a:r>
            <a:r>
              <a:rPr lang="es-ES" dirty="0" err="1" smtClean="0"/>
              <a:t>existeixen</a:t>
            </a:r>
            <a:r>
              <a:rPr lang="es-ES" dirty="0" smtClean="0"/>
              <a:t> </a:t>
            </a:r>
            <a:r>
              <a:rPr lang="es-ES" b="1" dirty="0" err="1" smtClean="0"/>
              <a:t>podcasts</a:t>
            </a:r>
            <a:r>
              <a:rPr lang="es-ES" b="1" dirty="0" smtClean="0"/>
              <a:t> de vídeo</a:t>
            </a:r>
            <a:r>
              <a:rPr lang="es-ES" dirty="0" smtClean="0"/>
              <a:t>, </a:t>
            </a:r>
            <a:r>
              <a:rPr lang="es-ES" dirty="0" err="1" smtClean="0"/>
              <a:t>quan</a:t>
            </a:r>
            <a:r>
              <a:rPr lang="es-ES" dirty="0" smtClean="0"/>
              <a:t> </a:t>
            </a:r>
            <a:r>
              <a:rPr lang="es-ES" dirty="0" err="1" smtClean="0"/>
              <a:t>parlem</a:t>
            </a:r>
            <a:r>
              <a:rPr lang="es-ES" dirty="0" smtClean="0"/>
              <a:t> de </a:t>
            </a:r>
            <a:r>
              <a:rPr lang="es-ES" dirty="0" err="1" smtClean="0"/>
              <a:t>podcast</a:t>
            </a:r>
            <a:r>
              <a:rPr lang="es-ES" dirty="0" smtClean="0"/>
              <a:t> </a:t>
            </a:r>
            <a:r>
              <a:rPr lang="es-ES" dirty="0" err="1" smtClean="0"/>
              <a:t>ens</a:t>
            </a:r>
            <a:r>
              <a:rPr lang="es-ES" dirty="0" smtClean="0"/>
              <a:t> </a:t>
            </a:r>
            <a:r>
              <a:rPr lang="es-ES" dirty="0" err="1" smtClean="0"/>
              <a:t>referim</a:t>
            </a:r>
            <a:r>
              <a:rPr lang="es-ES" dirty="0" smtClean="0"/>
              <a:t> a programes </a:t>
            </a:r>
            <a:r>
              <a:rPr lang="es-ES" dirty="0" err="1" smtClean="0"/>
              <a:t>d’</a:t>
            </a:r>
            <a:r>
              <a:rPr lang="es-ES" b="1" dirty="0" err="1" smtClean="0"/>
              <a:t>àudio</a:t>
            </a:r>
            <a:r>
              <a:rPr lang="es-ES" dirty="0" smtClean="0"/>
              <a:t>, </a:t>
            </a:r>
            <a:r>
              <a:rPr lang="es-ES" dirty="0" err="1" smtClean="0"/>
              <a:t>similars</a:t>
            </a:r>
            <a:r>
              <a:rPr lang="es-ES" dirty="0" smtClean="0"/>
              <a:t> a un </a:t>
            </a:r>
            <a:r>
              <a:rPr lang="es-ES" b="1" dirty="0" smtClean="0"/>
              <a:t>canal</a:t>
            </a:r>
            <a:r>
              <a:rPr lang="es-ES" dirty="0" smtClean="0"/>
              <a:t> de </a:t>
            </a:r>
            <a:r>
              <a:rPr lang="es-ES" dirty="0" err="1" smtClean="0"/>
              <a:t>youtube</a:t>
            </a:r>
            <a:r>
              <a:rPr lang="es-ES" dirty="0" smtClean="0"/>
              <a:t>, </a:t>
            </a:r>
            <a:r>
              <a:rPr lang="es-ES" dirty="0" err="1" smtClean="0"/>
              <a:t>els</a:t>
            </a:r>
            <a:r>
              <a:rPr lang="es-ES" dirty="0" smtClean="0"/>
              <a:t> </a:t>
            </a:r>
            <a:r>
              <a:rPr lang="es-ES" dirty="0" err="1" smtClean="0"/>
              <a:t>quals</a:t>
            </a:r>
            <a:r>
              <a:rPr lang="es-ES" dirty="0" smtClean="0"/>
              <a:t> publiquen de forma </a:t>
            </a:r>
            <a:r>
              <a:rPr lang="es-ES" b="1" dirty="0" err="1" smtClean="0"/>
              <a:t>periòdica</a:t>
            </a:r>
            <a:r>
              <a:rPr lang="es-ES" dirty="0" smtClean="0"/>
              <a:t> </a:t>
            </a:r>
            <a:r>
              <a:rPr lang="es-ES" dirty="0" err="1" smtClean="0"/>
              <a:t>nous</a:t>
            </a:r>
            <a:r>
              <a:rPr lang="es-ES" dirty="0" smtClean="0"/>
              <a:t> </a:t>
            </a:r>
            <a:r>
              <a:rPr lang="es-ES" dirty="0" err="1" smtClean="0"/>
              <a:t>episodis</a:t>
            </a:r>
            <a:r>
              <a:rPr lang="es-ES" dirty="0" smtClean="0"/>
              <a:t>. </a:t>
            </a:r>
            <a:endParaRPr lang="es-E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CC0000"/>
                </a:solidFill>
              </a:rPr>
              <a:t>Com </a:t>
            </a:r>
            <a:r>
              <a:rPr lang="en-US" dirty="0" err="1" smtClean="0">
                <a:solidFill>
                  <a:srgbClr val="CC0000"/>
                </a:solidFill>
              </a:rPr>
              <a:t>funcionen</a:t>
            </a:r>
            <a:r>
              <a:rPr lang="en-US" dirty="0" smtClean="0">
                <a:solidFill>
                  <a:srgbClr val="CC0000"/>
                </a:solidFill>
              </a:rPr>
              <a:t> </a:t>
            </a:r>
            <a:r>
              <a:rPr lang="en-US" dirty="0" err="1" smtClean="0">
                <a:solidFill>
                  <a:srgbClr val="CC0000"/>
                </a:solidFill>
              </a:rPr>
              <a:t>els</a:t>
            </a:r>
            <a:r>
              <a:rPr lang="en-US" dirty="0" smtClean="0">
                <a:solidFill>
                  <a:srgbClr val="CC0000"/>
                </a:solidFill>
              </a:rPr>
              <a:t> podcasts?</a:t>
            </a:r>
            <a:endParaRPr lang="en-US" dirty="0">
              <a:solidFill>
                <a:srgbClr val="CC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a-ES" dirty="0" smtClean="0"/>
              <a:t>3 </a:t>
            </a:r>
            <a:r>
              <a:rPr lang="ca-ES" dirty="0" err="1" smtClean="0"/>
              <a:t>advantatges</a:t>
            </a:r>
            <a:endParaRPr lang="ca-ES" dirty="0" smtClean="0"/>
          </a:p>
          <a:p>
            <a:endParaRPr lang="ca-ES" dirty="0" smtClean="0"/>
          </a:p>
          <a:p>
            <a:pPr>
              <a:buFontTx/>
              <a:buChar char="-"/>
            </a:pPr>
            <a:r>
              <a:rPr lang="ca-ES" dirty="0" smtClean="0"/>
              <a:t>Possibilitat de </a:t>
            </a:r>
            <a:r>
              <a:rPr lang="ca-ES" b="1" dirty="0" err="1" smtClean="0"/>
              <a:t>subscriure’s-hi</a:t>
            </a:r>
            <a:r>
              <a:rPr lang="ca-ES" dirty="0" smtClean="0"/>
              <a:t> amb un lector de </a:t>
            </a:r>
            <a:r>
              <a:rPr lang="ca-ES" dirty="0" err="1" smtClean="0"/>
              <a:t>podcasts</a:t>
            </a:r>
            <a:r>
              <a:rPr lang="ca-ES" dirty="0" smtClean="0"/>
              <a:t> a un programa de </a:t>
            </a:r>
            <a:r>
              <a:rPr lang="ca-ES" dirty="0" err="1" smtClean="0"/>
              <a:t>podcast</a:t>
            </a:r>
            <a:r>
              <a:rPr lang="ca-ES" dirty="0" smtClean="0"/>
              <a:t> </a:t>
            </a:r>
            <a:r>
              <a:rPr lang="ca-ES" dirty="0" smtClean="0">
                <a:sym typeface="Wingdings" pitchFamily="2" charset="2"/>
              </a:rPr>
              <a:t> </a:t>
            </a:r>
            <a:r>
              <a:rPr lang="ca-ES" b="1" dirty="0" smtClean="0">
                <a:sym typeface="Wingdings" pitchFamily="2" charset="2"/>
              </a:rPr>
              <a:t>actualitzacions automàtiques</a:t>
            </a:r>
          </a:p>
          <a:p>
            <a:pPr>
              <a:buFontTx/>
              <a:buChar char="-"/>
            </a:pPr>
            <a:endParaRPr lang="ca-ES" dirty="0" smtClean="0"/>
          </a:p>
          <a:p>
            <a:pPr>
              <a:buFontTx/>
              <a:buChar char="-"/>
            </a:pPr>
            <a:r>
              <a:rPr lang="ca-ES" dirty="0" smtClean="0"/>
              <a:t>Es poden sentir en </a:t>
            </a:r>
            <a:r>
              <a:rPr lang="ca-ES" b="1" dirty="0" smtClean="0"/>
              <a:t>qualsevol moment </a:t>
            </a:r>
            <a:r>
              <a:rPr lang="ca-ES" dirty="0" smtClean="0"/>
              <a:t>- no són emissions en directe. </a:t>
            </a:r>
          </a:p>
          <a:p>
            <a:pPr>
              <a:buFontTx/>
              <a:buChar char="-"/>
            </a:pPr>
            <a:endParaRPr lang="ca-ES" dirty="0" smtClean="0"/>
          </a:p>
          <a:p>
            <a:pPr>
              <a:buFontTx/>
              <a:buChar char="-"/>
            </a:pPr>
            <a:r>
              <a:rPr lang="ca-ES" dirty="0" smtClean="0"/>
              <a:t>Possibilitat de </a:t>
            </a:r>
            <a:r>
              <a:rPr lang="ca-ES" b="1" dirty="0" smtClean="0"/>
              <a:t>descarregar-se</a:t>
            </a:r>
            <a:r>
              <a:rPr lang="ca-ES" dirty="0" smtClean="0"/>
              <a:t> els </a:t>
            </a:r>
            <a:r>
              <a:rPr lang="ca-ES" dirty="0" err="1" smtClean="0"/>
              <a:t>audios</a:t>
            </a:r>
            <a:r>
              <a:rPr lang="ca-ES" dirty="0" smtClean="0"/>
              <a:t> automàticament </a:t>
            </a:r>
            <a:r>
              <a:rPr lang="ca-ES" dirty="0" smtClean="0">
                <a:sym typeface="Wingdings" pitchFamily="2" charset="2"/>
              </a:rPr>
              <a:t> sentir-los </a:t>
            </a:r>
            <a:r>
              <a:rPr lang="ca-ES" i="1" dirty="0" err="1" smtClean="0">
                <a:sym typeface="Wingdings" pitchFamily="2" charset="2"/>
              </a:rPr>
              <a:t>offline</a:t>
            </a:r>
            <a:r>
              <a:rPr lang="ca-ES" dirty="0" smtClean="0">
                <a:sym typeface="Wingdings" pitchFamily="2" charset="2"/>
              </a:rPr>
              <a:t>, un cop descarregats</a:t>
            </a:r>
            <a:r>
              <a:rPr lang="ca-ES" dirty="0" smtClean="0"/>
              <a:t>.</a:t>
            </a:r>
          </a:p>
          <a:p>
            <a:pPr>
              <a:buFontTx/>
              <a:buChar char="-"/>
            </a:pPr>
            <a:endParaRPr lang="ca-ES" dirty="0" smtClean="0"/>
          </a:p>
          <a:p>
            <a:endParaRPr lang="ca-E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8" name="Picture 4" descr="http://2oqz471sa19h3vbwa53m33yj.wpengine.netdna-cdn.com/wp-content/uploads/2018/02/podcasting-boom-infographic.jpg"/>
          <p:cNvPicPr>
            <a:picLocks noChangeAspect="1" noChangeArrowheads="1"/>
          </p:cNvPicPr>
          <p:nvPr/>
        </p:nvPicPr>
        <p:blipFill>
          <a:blip r:embed="rId2"/>
          <a:srcRect t="23340" b="59346"/>
          <a:stretch>
            <a:fillRect/>
          </a:stretch>
        </p:blipFill>
        <p:spPr bwMode="auto">
          <a:xfrm>
            <a:off x="0" y="533400"/>
            <a:ext cx="9144000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http://2oqz471sa19h3vbwa53m33yj.wpengine.netdna-cdn.com/wp-content/uploads/2018/02/podcasting-boom-infographic.jpg"/>
          <p:cNvPicPr>
            <a:picLocks noChangeAspect="1" noChangeArrowheads="1"/>
          </p:cNvPicPr>
          <p:nvPr/>
        </p:nvPicPr>
        <p:blipFill>
          <a:blip r:embed="rId2"/>
          <a:srcRect t="40909" r="165" b="50180"/>
          <a:stretch>
            <a:fillRect/>
          </a:stretch>
        </p:blipFill>
        <p:spPr bwMode="auto">
          <a:xfrm>
            <a:off x="685800" y="1981200"/>
            <a:ext cx="7846422" cy="365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228600"/>
            <a:ext cx="7772400" cy="1197864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CC0000"/>
                </a:solidFill>
              </a:rPr>
              <a:t>1.2. El podcast com a </a:t>
            </a:r>
            <a:r>
              <a:rPr lang="en-US" dirty="0" err="1" smtClean="0">
                <a:solidFill>
                  <a:srgbClr val="CC0000"/>
                </a:solidFill>
              </a:rPr>
              <a:t>eina</a:t>
            </a:r>
            <a:r>
              <a:rPr lang="en-US" dirty="0" smtClean="0">
                <a:solidFill>
                  <a:srgbClr val="CC0000"/>
                </a:solidFill>
              </a:rPr>
              <a:t> </a:t>
            </a:r>
            <a:r>
              <a:rPr lang="en-US" dirty="0" err="1" smtClean="0">
                <a:solidFill>
                  <a:srgbClr val="CC0000"/>
                </a:solidFill>
              </a:rPr>
              <a:t>educativa</a:t>
            </a:r>
            <a:endParaRPr lang="en-US" dirty="0">
              <a:solidFill>
                <a:srgbClr val="CC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14400" y="1752600"/>
            <a:ext cx="7772400" cy="48006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ca-ES" sz="1400" b="1" dirty="0" smtClean="0"/>
              <a:t>1.2.1. Estat de la </a:t>
            </a:r>
            <a:r>
              <a:rPr lang="ca-ES" sz="1400" b="1" dirty="0" err="1" smtClean="0"/>
              <a:t>qüestio</a:t>
            </a:r>
            <a:endParaRPr lang="ca-ES" sz="1400" b="1" dirty="0" smtClean="0"/>
          </a:p>
          <a:p>
            <a:pPr>
              <a:buNone/>
            </a:pPr>
            <a:endParaRPr lang="ca-ES" sz="1400" b="1" dirty="0" smtClean="0"/>
          </a:p>
          <a:p>
            <a:r>
              <a:rPr lang="ca-ES" sz="1400" b="1" dirty="0" err="1" smtClean="0"/>
              <a:t>Campbell</a:t>
            </a:r>
            <a:r>
              <a:rPr lang="ca-ES" sz="1400" b="1" dirty="0" smtClean="0"/>
              <a:t> (2005) </a:t>
            </a:r>
          </a:p>
          <a:p>
            <a:endParaRPr lang="ca-ES" sz="1400" b="1" dirty="0" smtClean="0"/>
          </a:p>
          <a:p>
            <a:pPr>
              <a:buFontTx/>
              <a:buChar char="-"/>
            </a:pPr>
            <a:r>
              <a:rPr lang="ca-ES" sz="1400" dirty="0" smtClean="0"/>
              <a:t>Potencialitat - donar </a:t>
            </a:r>
            <a:r>
              <a:rPr lang="ca-ES" sz="1400" b="1" dirty="0" smtClean="0"/>
              <a:t>suport</a:t>
            </a:r>
            <a:r>
              <a:rPr lang="ca-ES" sz="1400" dirty="0" smtClean="0"/>
              <a:t> als estudiants en el seu procés d’aprenentatge. </a:t>
            </a:r>
          </a:p>
          <a:p>
            <a:pPr>
              <a:buFontTx/>
              <a:buChar char="-"/>
            </a:pPr>
            <a:r>
              <a:rPr lang="ca-ES" sz="1400" dirty="0" smtClean="0"/>
              <a:t>Connexió ràdio/</a:t>
            </a:r>
            <a:r>
              <a:rPr lang="ca-ES" sz="1400" dirty="0" err="1" smtClean="0"/>
              <a:t>podcasts</a:t>
            </a:r>
            <a:r>
              <a:rPr lang="ca-ES" sz="1400" dirty="0" smtClean="0"/>
              <a:t>  - importància </a:t>
            </a:r>
            <a:r>
              <a:rPr lang="ca-ES" sz="1400" b="1" dirty="0" smtClean="0"/>
              <a:t>veu</a:t>
            </a:r>
            <a:r>
              <a:rPr lang="ca-ES" sz="1400" dirty="0" smtClean="0"/>
              <a:t> humana (</a:t>
            </a:r>
            <a:r>
              <a:rPr lang="ca-ES" sz="1400" b="1" dirty="0" smtClean="0"/>
              <a:t>proper, personal, informal</a:t>
            </a:r>
            <a:r>
              <a:rPr lang="ca-ES" sz="1400" dirty="0" smtClean="0"/>
              <a:t>). </a:t>
            </a:r>
          </a:p>
          <a:p>
            <a:pPr>
              <a:buFontTx/>
              <a:buChar char="-"/>
            </a:pPr>
            <a:r>
              <a:rPr lang="ca-ES" sz="1400" dirty="0" smtClean="0"/>
              <a:t>Arrelat no només en la tradició radiofònica; també en la </a:t>
            </a:r>
            <a:r>
              <a:rPr lang="ca-ES" sz="1400" b="1" dirty="0" smtClean="0"/>
              <a:t>tradició</a:t>
            </a:r>
            <a:r>
              <a:rPr lang="ca-ES" sz="1400" dirty="0" smtClean="0"/>
              <a:t> d’utilitzar eines d'àudio per ensenyar  i aprendre. </a:t>
            </a:r>
          </a:p>
          <a:p>
            <a:pPr>
              <a:buNone/>
            </a:pPr>
            <a:endParaRPr lang="ca-ES" sz="1400" dirty="0" smtClean="0"/>
          </a:p>
          <a:p>
            <a:r>
              <a:rPr lang="ca-ES" sz="1400" b="1" dirty="0" err="1" smtClean="0"/>
              <a:t>Durbridge</a:t>
            </a:r>
            <a:r>
              <a:rPr lang="ca-ES" sz="1400" b="1" dirty="0" smtClean="0"/>
              <a:t> (1984)</a:t>
            </a:r>
          </a:p>
          <a:p>
            <a:pPr>
              <a:buFontTx/>
              <a:buChar char="-"/>
            </a:pPr>
            <a:r>
              <a:rPr lang="ca-ES" sz="1400" dirty="0" smtClean="0"/>
              <a:t>Àudios </a:t>
            </a:r>
            <a:r>
              <a:rPr lang="ca-ES" sz="1400" dirty="0" smtClean="0">
                <a:sym typeface="Wingdings" pitchFamily="2" charset="2"/>
              </a:rPr>
              <a:t> capacitat d’influenciar  - </a:t>
            </a:r>
            <a:r>
              <a:rPr lang="ca-ES" sz="1400" b="1" dirty="0" smtClean="0">
                <a:sym typeface="Wingdings" pitchFamily="2" charset="2"/>
              </a:rPr>
              <a:t>processos cognitius  </a:t>
            </a:r>
            <a:r>
              <a:rPr lang="ca-ES" sz="1400" dirty="0" smtClean="0">
                <a:sym typeface="Wingdings" pitchFamily="2" charset="2"/>
              </a:rPr>
              <a:t>(claredat de les instruccions) </a:t>
            </a:r>
          </a:p>
          <a:p>
            <a:pPr>
              <a:buFontTx/>
              <a:buChar char="-"/>
            </a:pPr>
            <a:r>
              <a:rPr lang="ca-ES" sz="1400" dirty="0" smtClean="0">
                <a:sym typeface="Wingdings" pitchFamily="2" charset="2"/>
              </a:rPr>
              <a:t>                                                                       - </a:t>
            </a:r>
            <a:r>
              <a:rPr lang="ca-ES" sz="1400" b="1" dirty="0" smtClean="0">
                <a:sym typeface="Wingdings" pitchFamily="2" charset="2"/>
              </a:rPr>
              <a:t>aspectes emocionals </a:t>
            </a:r>
            <a:r>
              <a:rPr lang="ca-ES" sz="1400" dirty="0" smtClean="0">
                <a:sym typeface="Wingdings" pitchFamily="2" charset="2"/>
              </a:rPr>
              <a:t>de l’aprenentatge (i</a:t>
            </a:r>
            <a:r>
              <a:rPr lang="ca-ES" sz="1400" b="1" dirty="0" smtClean="0">
                <a:sym typeface="Wingdings" pitchFamily="2" charset="2"/>
              </a:rPr>
              <a:t>mmediatesa</a:t>
            </a:r>
            <a:r>
              <a:rPr lang="ca-ES" sz="1400" dirty="0" smtClean="0">
                <a:sym typeface="Wingdings" pitchFamily="2" charset="2"/>
              </a:rPr>
              <a:t>/ </a:t>
            </a:r>
            <a:r>
              <a:rPr lang="ca-ES" sz="1400" b="1" dirty="0" smtClean="0">
                <a:sym typeface="Wingdings" pitchFamily="2" charset="2"/>
              </a:rPr>
              <a:t>connexió </a:t>
            </a:r>
            <a:r>
              <a:rPr lang="ca-ES" sz="1400" dirty="0" smtClean="0">
                <a:sym typeface="Wingdings" pitchFamily="2" charset="2"/>
              </a:rPr>
              <a:t>amb professor/a)</a:t>
            </a:r>
          </a:p>
          <a:p>
            <a:pPr>
              <a:buFontTx/>
              <a:buChar char="-"/>
            </a:pPr>
            <a:r>
              <a:rPr lang="ca-ES" sz="1400" dirty="0" smtClean="0">
                <a:sym typeface="Wingdings" pitchFamily="2" charset="2"/>
              </a:rPr>
              <a:t>Estudis – creixement /resultats que connectin el </a:t>
            </a:r>
            <a:r>
              <a:rPr lang="ca-ES" sz="1400" dirty="0" err="1" smtClean="0">
                <a:sym typeface="Wingdings" pitchFamily="2" charset="2"/>
              </a:rPr>
              <a:t>podcast</a:t>
            </a:r>
            <a:r>
              <a:rPr lang="ca-ES" sz="1400" dirty="0" smtClean="0">
                <a:sym typeface="Wingdings" pitchFamily="2" charset="2"/>
              </a:rPr>
              <a:t> amb resultats d’aprenentatge – </a:t>
            </a:r>
            <a:r>
              <a:rPr lang="ca-ES" sz="1400" b="1" dirty="0" smtClean="0">
                <a:sym typeface="Wingdings" pitchFamily="2" charset="2"/>
              </a:rPr>
              <a:t>modestos</a:t>
            </a:r>
          </a:p>
          <a:p>
            <a:pPr>
              <a:buFontTx/>
              <a:buChar char="-"/>
            </a:pPr>
            <a:endParaRPr lang="ca-ES" sz="1400" dirty="0" smtClean="0">
              <a:sym typeface="Wingdings" pitchFamily="2" charset="2"/>
            </a:endParaRPr>
          </a:p>
          <a:p>
            <a:r>
              <a:rPr lang="ca-ES" sz="1400" b="1" dirty="0" err="1" smtClean="0"/>
              <a:t>Hew</a:t>
            </a:r>
            <a:r>
              <a:rPr lang="ca-ES" sz="1400" b="1" dirty="0" smtClean="0"/>
              <a:t>  (2009) -  </a:t>
            </a:r>
            <a:r>
              <a:rPr lang="ca-ES" sz="1400" dirty="0" smtClean="0"/>
              <a:t>Estat de la qüestió recent</a:t>
            </a:r>
          </a:p>
          <a:p>
            <a:pPr>
              <a:buFontTx/>
              <a:buChar char="-"/>
            </a:pPr>
            <a:r>
              <a:rPr lang="ca-ES" sz="1400" dirty="0" smtClean="0"/>
              <a:t>Malgrat molts exemples d’usos dels </a:t>
            </a:r>
            <a:r>
              <a:rPr lang="ca-ES" sz="1400" dirty="0" err="1" smtClean="0"/>
              <a:t>podcasts</a:t>
            </a:r>
            <a:r>
              <a:rPr lang="ca-ES" sz="1400" dirty="0" smtClean="0"/>
              <a:t> en escoles  i universitats, la investigació no se sol basar en </a:t>
            </a:r>
            <a:r>
              <a:rPr lang="ca-ES" sz="1400" b="1" dirty="0" smtClean="0"/>
              <a:t>experiments</a:t>
            </a:r>
            <a:r>
              <a:rPr lang="ca-ES" sz="1400" dirty="0" smtClean="0"/>
              <a:t> pròpiament dits.</a:t>
            </a:r>
          </a:p>
          <a:p>
            <a:pPr>
              <a:buFontTx/>
              <a:buChar char="-"/>
            </a:pPr>
            <a:r>
              <a:rPr lang="ca-ES" sz="1400" dirty="0" smtClean="0"/>
              <a:t>Majoria  dels estudis - centrats en les </a:t>
            </a:r>
            <a:r>
              <a:rPr lang="ca-ES" sz="1400" b="1" dirty="0" smtClean="0"/>
              <a:t>característiques</a:t>
            </a:r>
            <a:r>
              <a:rPr lang="ca-ES" sz="1400" dirty="0" smtClean="0"/>
              <a:t> dels </a:t>
            </a:r>
            <a:r>
              <a:rPr lang="ca-ES" sz="1400" dirty="0" err="1" smtClean="0"/>
              <a:t>podcasts</a:t>
            </a:r>
            <a:r>
              <a:rPr lang="ca-ES" sz="1400" dirty="0" smtClean="0"/>
              <a:t>  i els </a:t>
            </a:r>
            <a:r>
              <a:rPr lang="ca-ES" sz="1400" b="1" dirty="0" smtClean="0"/>
              <a:t>usos</a:t>
            </a:r>
            <a:r>
              <a:rPr lang="ca-ES" sz="1400" dirty="0" smtClean="0"/>
              <a:t> que els donen els estudiants més que en els avantatges  i inconvenients d’utilitzar-los. *</a:t>
            </a:r>
          </a:p>
          <a:p>
            <a:pPr>
              <a:buFontTx/>
              <a:buChar char="-"/>
            </a:pPr>
            <a:endParaRPr lang="ca-ES" sz="1400" dirty="0" smtClean="0"/>
          </a:p>
          <a:p>
            <a:pPr>
              <a:buNone/>
            </a:pPr>
            <a:r>
              <a:rPr lang="ca-ES" sz="1400" dirty="0" smtClean="0"/>
              <a:t>*Traducció pròpia.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ódulo">
  <a:themeElements>
    <a:clrScheme name="Viajes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Módulo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ódul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5618BC671FF6E44A8010F540213C703" ma:contentTypeVersion="12" ma:contentTypeDescription="Crea un document nou" ma:contentTypeScope="" ma:versionID="86b72efc554383cbf2772dd8a2600fb6">
  <xsd:schema xmlns:xsd="http://www.w3.org/2001/XMLSchema" xmlns:xs="http://www.w3.org/2001/XMLSchema" xmlns:p="http://schemas.microsoft.com/office/2006/metadata/properties" xmlns:ns2="953fc0ad-c3f6-4e8d-9919-5c0dc6649f8b" xmlns:ns3="e0d3c001-084f-460f-b744-f1049625fb5e" targetNamespace="http://schemas.microsoft.com/office/2006/metadata/properties" ma:root="true" ma:fieldsID="91ab716402b14a00dbbe52a8b91bda05" ns2:_="" ns3:_="">
    <xsd:import namespace="953fc0ad-c3f6-4e8d-9919-5c0dc6649f8b"/>
    <xsd:import namespace="e0d3c001-084f-460f-b744-f1049625fb5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3fc0ad-c3f6-4e8d-9919-5c0dc6649f8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d3c001-084f-460f-b744-f1049625fb5e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Compartit amb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'ha compartit amb detal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us de contingut"/>
        <xsd:element ref="dc:title" minOccurs="0" maxOccurs="1" ma:index="4" ma:displayName="Títo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e0d3c001-084f-460f-b744-f1049625fb5e">
      <UserInfo>
        <DisplayName/>
        <AccountId xsi:nil="true"/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446B6E7A-26F1-43E8-B350-3C186F1012B3}"/>
</file>

<file path=customXml/itemProps2.xml><?xml version="1.0" encoding="utf-8"?>
<ds:datastoreItem xmlns:ds="http://schemas.openxmlformats.org/officeDocument/2006/customXml" ds:itemID="{D2268038-D87E-4F04-9E59-EB33B93C587F}"/>
</file>

<file path=customXml/itemProps3.xml><?xml version="1.0" encoding="utf-8"?>
<ds:datastoreItem xmlns:ds="http://schemas.openxmlformats.org/officeDocument/2006/customXml" ds:itemID="{3A9D3A55-93FA-45CD-A812-C9089B95A455}"/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321</TotalTime>
  <Words>898</Words>
  <Application>Microsoft Macintosh PowerPoint</Application>
  <PresentationFormat>Presentación en pantalla (4:3)</PresentationFormat>
  <Paragraphs>168</Paragraphs>
  <Slides>32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32</vt:i4>
      </vt:variant>
    </vt:vector>
  </HeadingPairs>
  <TitlesOfParts>
    <vt:vector size="33" baseType="lpstr">
      <vt:lpstr>Módulo</vt:lpstr>
      <vt:lpstr>   El                             - una eina                            per aprendre català                           </vt:lpstr>
      <vt:lpstr>DE QUÈ PARLAREM? </vt:lpstr>
      <vt:lpstr>Presentación de PowerPoint</vt:lpstr>
      <vt:lpstr> 1. EL concepte de podcast i la seva aplicabilitat a la classe de segona llengua </vt:lpstr>
      <vt:lpstr>Què és un podcast?</vt:lpstr>
      <vt:lpstr>Com funcionen els podcasts?</vt:lpstr>
      <vt:lpstr>Presentación de PowerPoint</vt:lpstr>
      <vt:lpstr>Presentación de PowerPoint</vt:lpstr>
      <vt:lpstr>1.2. El podcast com a eina educativa</vt:lpstr>
      <vt:lpstr>Presentación de PowerPoint</vt:lpstr>
      <vt:lpstr>Els professors posen la mirada en els podcasts com a eina educativa</vt:lpstr>
      <vt:lpstr>8 maneres en què els professors poden aprofitar els podcasts com a eina d'aprenentatge</vt:lpstr>
      <vt:lpstr>Presentación de PowerPoint</vt:lpstr>
      <vt:lpstr> 2. Creació d’un podcast com a eina educativa </vt:lpstr>
      <vt:lpstr>2.1.Fases</vt:lpstr>
      <vt:lpstr>2.2. Avaluació</vt:lpstr>
      <vt:lpstr>2.3. Propostes de millora</vt:lpstr>
      <vt:lpstr>RESULTATS QÜESTIONARI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3. Babel de lengua – un programa en català a Ràdio Usal </vt:lpstr>
      <vt:lpstr>RADIO USAL </vt:lpstr>
      <vt:lpstr>Presentación de PowerPoint</vt:lpstr>
      <vt:lpstr>Presentación de PowerPoint</vt:lpstr>
      <vt:lpstr>Proposta col·laboració</vt:lpstr>
      <vt:lpstr>Bibliografia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Windows User</dc:creator>
  <cp:lastModifiedBy>Fernando Gonzalez</cp:lastModifiedBy>
  <cp:revision>34</cp:revision>
  <dcterms:created xsi:type="dcterms:W3CDTF">2020-07-13T11:49:25Z</dcterms:created>
  <dcterms:modified xsi:type="dcterms:W3CDTF">2020-09-07T07:26:44Z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0x01010055618BC671FF6E44A8010F540213C703</vt:lpwstr>
  </property>
  <property fmtid="{D5CDD505-2E9C-101B-9397-08002B2CF9AE}" pid="3" name="Order">
    <vt:r8>627000</vt:r8>
  </property>
  <property fmtid="{D5CDD505-2E9C-101B-9397-08002B2CF9AE}" pid="4" name="_SourceUrl">
    <vt:lpwstr/>
  </property>
  <property fmtid="{D5CDD505-2E9C-101B-9397-08002B2CF9AE}" pid="5" name="_SharedFileIndex">
    <vt:lpwstr/>
  </property>
  <property fmtid="{D5CDD505-2E9C-101B-9397-08002B2CF9AE}" pid="6" name="ComplianceAssetId">
    <vt:lpwstr/>
  </property>
</Properties>
</file>