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0.xml" ContentType="application/vnd.openxmlformats-officedocument.presentationml.notesSlide+xml"/>
  <Override PartName="/ppt/slideLayouts/slideLayout9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85" r:id="rId3"/>
    <p:sldId id="257" r:id="rId4"/>
    <p:sldId id="258" r:id="rId5"/>
    <p:sldId id="259" r:id="rId6"/>
    <p:sldId id="262" r:id="rId7"/>
    <p:sldId id="260" r:id="rId8"/>
    <p:sldId id="261" r:id="rId9"/>
    <p:sldId id="275" r:id="rId10"/>
    <p:sldId id="276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7" r:id="rId23"/>
    <p:sldId id="278" r:id="rId24"/>
    <p:sldId id="283" r:id="rId25"/>
    <p:sldId id="282" r:id="rId26"/>
    <p:sldId id="284" r:id="rId27"/>
    <p:sldId id="279" r:id="rId28"/>
    <p:sldId id="280" r:id="rId29"/>
  </p:sldIdLst>
  <p:sldSz cx="9144000" cy="6858000" type="screen4x3"/>
  <p:notesSz cx="6858000" cy="9144000"/>
  <p:defaultTextStyle>
    <a:defPPr>
      <a:defRPr lang="ca-E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>
      <p:cViewPr>
        <p:scale>
          <a:sx n="70" d="100"/>
          <a:sy n="70" d="100"/>
        </p:scale>
        <p:origin x="-2096" y="-5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37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customXml" Target="../customXml/item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capçalera 1">
            <a:extLst>
              <a:ext uri="{FF2B5EF4-FFF2-40B4-BE49-F238E27FC236}">
                <a16:creationId xmlns:a16="http://schemas.microsoft.com/office/drawing/2014/main" id="{F0859D46-91FF-4C56-BEE9-494B0C65851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3" name="Contenidor de data 2">
            <a:extLst>
              <a:ext uri="{FF2B5EF4-FFF2-40B4-BE49-F238E27FC236}">
                <a16:creationId xmlns:a16="http://schemas.microsoft.com/office/drawing/2014/main" id="{B2788046-FC78-4C64-B0C9-148F7A974B2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0099F869-DE76-494C-A034-365D6AC6FAB6}" type="datetimeFigureOut">
              <a:rPr lang="ca-ES" altLang="ca-ES"/>
              <a:pPr/>
              <a:t>7/10/2020</a:t>
            </a:fld>
            <a:endParaRPr lang="ca-ES" altLang="ca-ES"/>
          </a:p>
        </p:txBody>
      </p:sp>
      <p:sp>
        <p:nvSpPr>
          <p:cNvPr id="4" name="Contenidor d'imatge de diapositiva 3">
            <a:extLst>
              <a:ext uri="{FF2B5EF4-FFF2-40B4-BE49-F238E27FC236}">
                <a16:creationId xmlns:a16="http://schemas.microsoft.com/office/drawing/2014/main" id="{672F0516-9698-4062-AFC6-2F3E6E67E20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a-ES" noProof="0"/>
          </a:p>
        </p:txBody>
      </p:sp>
      <p:sp>
        <p:nvSpPr>
          <p:cNvPr id="5" name="Contenidor de notes 4">
            <a:extLst>
              <a:ext uri="{FF2B5EF4-FFF2-40B4-BE49-F238E27FC236}">
                <a16:creationId xmlns:a16="http://schemas.microsoft.com/office/drawing/2014/main" id="{E0E1B1C2-ECD4-47D4-8238-0AD416446D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ca-ES" altLang="ca-ES"/>
              <a:t>Feu clic aquí per editar els estils de text</a:t>
            </a:r>
          </a:p>
          <a:p>
            <a:pPr lvl="1"/>
            <a:r>
              <a:rPr lang="ca-ES" altLang="ca-ES"/>
              <a:t>Segon nivell</a:t>
            </a:r>
          </a:p>
          <a:p>
            <a:pPr lvl="2"/>
            <a:r>
              <a:rPr lang="ca-ES" altLang="ca-ES"/>
              <a:t>Tercer nivell</a:t>
            </a:r>
          </a:p>
          <a:p>
            <a:pPr lvl="3"/>
            <a:r>
              <a:rPr lang="ca-ES" altLang="ca-ES"/>
              <a:t>Quart nivell</a:t>
            </a:r>
          </a:p>
          <a:p>
            <a:pPr lvl="4"/>
            <a:r>
              <a:rPr lang="ca-ES" altLang="ca-ES"/>
              <a:t>Cinquè nivell</a:t>
            </a:r>
          </a:p>
        </p:txBody>
      </p:sp>
      <p:sp>
        <p:nvSpPr>
          <p:cNvPr id="6" name="Contenidor de peu de pàgina 5">
            <a:extLst>
              <a:ext uri="{FF2B5EF4-FFF2-40B4-BE49-F238E27FC236}">
                <a16:creationId xmlns:a16="http://schemas.microsoft.com/office/drawing/2014/main" id="{A8384B3E-6FD5-4852-951B-2DE44014F52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7" name="Contenidor de número de diapositiva 6">
            <a:extLst>
              <a:ext uri="{FF2B5EF4-FFF2-40B4-BE49-F238E27FC236}">
                <a16:creationId xmlns:a16="http://schemas.microsoft.com/office/drawing/2014/main" id="{EB2C2349-F0B3-48B5-AD9A-2B9768E0EF1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DB81553A-27BB-4DBD-AE1F-7089DD52B3A1}" type="slidenum">
              <a:rPr lang="ca-ES" altLang="ca-ES"/>
              <a:pPr/>
              <a:t>‹#›</a:t>
            </a:fld>
            <a:endParaRPr lang="ca-ES" altLang="ca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Contenidor d'imatge de diapositiva 1">
            <a:extLst>
              <a:ext uri="{FF2B5EF4-FFF2-40B4-BE49-F238E27FC236}">
                <a16:creationId xmlns:a16="http://schemas.microsoft.com/office/drawing/2014/main" id="{E7EAF366-2954-4B63-9663-C9348554768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4" name="Contenidor de notes 2">
            <a:extLst>
              <a:ext uri="{FF2B5EF4-FFF2-40B4-BE49-F238E27FC236}">
                <a16:creationId xmlns:a16="http://schemas.microsoft.com/office/drawing/2014/main" id="{B39AF867-5AE6-42DE-85BD-53AFA2724A2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ca-ES" altLang="ca-ES">
                <a:ea typeface="ＭＳ Ｐゴシック" panose="020B0600070205080204" pitchFamily="34" charset="-128"/>
              </a:rPr>
              <a:t>Competència trans. Significa que siguin capaços de:</a:t>
            </a:r>
          </a:p>
          <a:p>
            <a:pPr eaLnBrk="1" hangingPunct="1">
              <a:spcBef>
                <a:spcPct val="0"/>
              </a:spcBef>
            </a:pPr>
            <a:r>
              <a:rPr lang="ca-ES" altLang="ca-ES">
                <a:ea typeface="ＭＳ Ｐゴシック" panose="020B0600070205080204" pitchFamily="34" charset="-128"/>
              </a:rPr>
              <a:t>-establir connexions entre llengües i cultures</a:t>
            </a:r>
          </a:p>
          <a:p>
            <a:pPr eaLnBrk="1" hangingPunct="1">
              <a:spcBef>
                <a:spcPct val="0"/>
              </a:spcBef>
            </a:pPr>
            <a:r>
              <a:rPr lang="ca-ES" altLang="ca-ES">
                <a:ea typeface="ＭＳ Ｐゴシック" panose="020B0600070205080204" pitchFamily="34" charset="-128"/>
              </a:rPr>
              <a:t>-desenvolupar un punt de vista crític propi</a:t>
            </a:r>
          </a:p>
          <a:p>
            <a:pPr eaLnBrk="1" hangingPunct="1">
              <a:spcBef>
                <a:spcPct val="0"/>
              </a:spcBef>
            </a:pPr>
            <a:r>
              <a:rPr lang="ca-ES" altLang="ca-ES">
                <a:ea typeface="ＭＳ Ｐゴシック" panose="020B0600070205080204" pitchFamily="34" charset="-128"/>
              </a:rPr>
              <a:t>-aprendre, no només altres llengües i contextos culturals, sinó també que aquests coneixements nous són a la vegada una autoreflexió.</a:t>
            </a:r>
          </a:p>
          <a:p>
            <a:pPr eaLnBrk="1" hangingPunct="1">
              <a:spcBef>
                <a:spcPct val="0"/>
              </a:spcBef>
            </a:pPr>
            <a:endParaRPr lang="ca-ES" altLang="ca-ES">
              <a:ea typeface="ＭＳ Ｐゴシック" panose="020B0600070205080204" pitchFamily="34" charset="-128"/>
            </a:endParaRPr>
          </a:p>
        </p:txBody>
      </p:sp>
      <p:sp>
        <p:nvSpPr>
          <p:cNvPr id="18435" name="Contenidor de número de diapositiva 3">
            <a:extLst>
              <a:ext uri="{FF2B5EF4-FFF2-40B4-BE49-F238E27FC236}">
                <a16:creationId xmlns:a16="http://schemas.microsoft.com/office/drawing/2014/main" id="{F1DE6E0F-E745-4881-A8FF-EFEF6559DF3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EA5F8050-E3CD-4A88-907A-897819ECAF43}" type="slidenum">
              <a:rPr lang="ca-ES" altLang="ca-ES" sz="1200"/>
              <a:pPr/>
              <a:t>4</a:t>
            </a:fld>
            <a:endParaRPr lang="ca-ES" altLang="ca-ES" sz="12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Contenidor d'imatge de diapositiva 1">
            <a:extLst>
              <a:ext uri="{FF2B5EF4-FFF2-40B4-BE49-F238E27FC236}">
                <a16:creationId xmlns:a16="http://schemas.microsoft.com/office/drawing/2014/main" id="{C34C697B-8C9F-4666-BE39-DACD1E053E5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2" name="Contenidor de notes 2">
            <a:extLst>
              <a:ext uri="{FF2B5EF4-FFF2-40B4-BE49-F238E27FC236}">
                <a16:creationId xmlns:a16="http://schemas.microsoft.com/office/drawing/2014/main" id="{6C4267A8-FFD7-44EC-9D6F-A2F94B8E1B3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ca-ES" altLang="ca-ES">
                <a:ea typeface="ＭＳ Ｐゴシック" panose="020B0600070205080204" pitchFamily="34" charset="-128"/>
              </a:rPr>
              <a:t>Deduir-ne norma.</a:t>
            </a:r>
          </a:p>
        </p:txBody>
      </p:sp>
      <p:sp>
        <p:nvSpPr>
          <p:cNvPr id="40963" name="Contenidor de número de diapositiva 3">
            <a:extLst>
              <a:ext uri="{FF2B5EF4-FFF2-40B4-BE49-F238E27FC236}">
                <a16:creationId xmlns:a16="http://schemas.microsoft.com/office/drawing/2014/main" id="{04DA56DA-8ACE-464A-AA72-1A9F213004C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7CD00275-4534-475F-9988-91170F245E09}" type="slidenum">
              <a:rPr lang="ca-ES" altLang="ca-ES" sz="1200">
                <a:latin typeface="Calibri" panose="020F0502020204030204" pitchFamily="34" charset="0"/>
              </a:rPr>
              <a:pPr/>
              <a:t>17</a:t>
            </a:fld>
            <a:endParaRPr lang="ca-ES" altLang="ca-ES" sz="12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Contenidor d'imatge de diapositiva 1">
            <a:extLst>
              <a:ext uri="{FF2B5EF4-FFF2-40B4-BE49-F238E27FC236}">
                <a16:creationId xmlns:a16="http://schemas.microsoft.com/office/drawing/2014/main" id="{B3DC8FAD-7973-4BE5-942B-879E15EDDA1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6" name="Contenidor de notes 2">
            <a:extLst>
              <a:ext uri="{FF2B5EF4-FFF2-40B4-BE49-F238E27FC236}">
                <a16:creationId xmlns:a16="http://schemas.microsoft.com/office/drawing/2014/main" id="{43F854E9-CC4D-426E-A36B-DE451D99573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ca-ES" altLang="ca-ES">
                <a:ea typeface="ＭＳ Ｐゴシック" panose="020B0600070205080204" pitchFamily="34" charset="-128"/>
              </a:rPr>
              <a:t>Pluja d</a:t>
            </a:r>
            <a:r>
              <a:rPr lang="ca-ES" altLang="es-ES">
                <a:ea typeface="ＭＳ Ｐゴシック" panose="020B0600070205080204" pitchFamily="34" charset="-128"/>
              </a:rPr>
              <a:t>’</a:t>
            </a:r>
            <a:r>
              <a:rPr lang="ca-ES" altLang="ca-ES">
                <a:ea typeface="ＭＳ Ｐゴシック" panose="020B0600070205080204" pitchFamily="34" charset="-128"/>
              </a:rPr>
              <a:t>idees sobre el tema, preguntes sobre fins quin punt coneixen el tema...</a:t>
            </a:r>
          </a:p>
        </p:txBody>
      </p:sp>
      <p:sp>
        <p:nvSpPr>
          <p:cNvPr id="21507" name="Contenidor de número de diapositiva 3">
            <a:extLst>
              <a:ext uri="{FF2B5EF4-FFF2-40B4-BE49-F238E27FC236}">
                <a16:creationId xmlns:a16="http://schemas.microsoft.com/office/drawing/2014/main" id="{7FBB18FF-8C69-45A9-A50D-D6D54FC2C27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EAA3716B-766C-4882-A08E-9E5626F89890}" type="slidenum">
              <a:rPr lang="ca-ES" altLang="ca-ES" sz="1200"/>
              <a:pPr/>
              <a:t>6</a:t>
            </a:fld>
            <a:endParaRPr lang="ca-ES" altLang="ca-E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Contenidor d'imatge de diapositiva 1">
            <a:extLst>
              <a:ext uri="{FF2B5EF4-FFF2-40B4-BE49-F238E27FC236}">
                <a16:creationId xmlns:a16="http://schemas.microsoft.com/office/drawing/2014/main" id="{E045ECD9-554D-4F25-A4AB-3EBDD8EB7C6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4" name="Contenidor de notes 2">
            <a:extLst>
              <a:ext uri="{FF2B5EF4-FFF2-40B4-BE49-F238E27FC236}">
                <a16:creationId xmlns:a16="http://schemas.microsoft.com/office/drawing/2014/main" id="{8ECA72A0-7A72-41A4-9CCF-A5DD7F1F529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ca-ES" altLang="ca-ES">
                <a:ea typeface="ＭＳ Ｐゴシック" panose="020B0600070205080204" pitchFamily="34" charset="-128"/>
              </a:rPr>
              <a:t>Afegir-hi continguts lingüístics./ 2 trimestres. Sessions de 50 minuts. 1r trimestre: punt de partida normalment no són textos, sinó comentari oral d</a:t>
            </a:r>
            <a:r>
              <a:rPr lang="ca-ES" altLang="es-ES">
                <a:ea typeface="ＭＳ Ｐゴシック" panose="020B0600070205080204" pitchFamily="34" charset="-128"/>
              </a:rPr>
              <a:t>’</a:t>
            </a:r>
            <a:r>
              <a:rPr lang="ca-ES" altLang="ca-ES">
                <a:ea typeface="ＭＳ Ｐゴシック" panose="020B0600070205080204" pitchFamily="34" charset="-128"/>
              </a:rPr>
              <a:t>imatges per part del professor. És a dir, a partir d</a:t>
            </a:r>
            <a:r>
              <a:rPr lang="ca-ES" altLang="es-ES">
                <a:ea typeface="ＭＳ Ｐゴシック" panose="020B0600070205080204" pitchFamily="34" charset="-128"/>
              </a:rPr>
              <a:t>’</a:t>
            </a:r>
            <a:r>
              <a:rPr lang="ca-ES" altLang="ca-ES">
                <a:ea typeface="ＭＳ Ｐゴシック" panose="020B0600070205080204" pitchFamily="34" charset="-128"/>
              </a:rPr>
              <a:t>explicació o comentari d</a:t>
            </a:r>
            <a:r>
              <a:rPr lang="ca-ES" altLang="es-ES">
                <a:ea typeface="ＭＳ Ｐゴシック" panose="020B0600070205080204" pitchFamily="34" charset="-128"/>
              </a:rPr>
              <a:t>’</a:t>
            </a:r>
            <a:r>
              <a:rPr lang="ca-ES" altLang="ca-ES">
                <a:ea typeface="ＭＳ Ｐゴシック" panose="020B0600070205080204" pitchFamily="34" charset="-128"/>
              </a:rPr>
              <a:t>imatges es presenta vocabulari i estructures. 2n trimestre: punt de partida són textos i àudios. En dos trimestres, després ús d</a:t>
            </a:r>
            <a:r>
              <a:rPr lang="ca-ES" altLang="es-ES">
                <a:ea typeface="ＭＳ Ｐゴシック" panose="020B0600070205080204" pitchFamily="34" charset="-128"/>
              </a:rPr>
              <a:t>’</a:t>
            </a:r>
            <a:r>
              <a:rPr lang="ca-ES" altLang="ca-ES">
                <a:ea typeface="ＭＳ Ｐゴシック" panose="020B0600070205080204" pitchFamily="34" charset="-128"/>
              </a:rPr>
              <a:t>estructures i vocabulari per part dels alumnes.</a:t>
            </a:r>
          </a:p>
        </p:txBody>
      </p:sp>
      <p:sp>
        <p:nvSpPr>
          <p:cNvPr id="23555" name="Contenidor de número de diapositiva 3">
            <a:extLst>
              <a:ext uri="{FF2B5EF4-FFF2-40B4-BE49-F238E27FC236}">
                <a16:creationId xmlns:a16="http://schemas.microsoft.com/office/drawing/2014/main" id="{A58A8B39-070B-4C0C-8E9E-FE7A48AB1FA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DE8D4013-8A34-4EF9-AA8D-559E09CFA30E}" type="slidenum">
              <a:rPr lang="ca-ES" altLang="ca-ES" sz="1200"/>
              <a:pPr/>
              <a:t>7</a:t>
            </a:fld>
            <a:endParaRPr lang="ca-ES" altLang="ca-E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Contenidor d'imatge de diapositiva 1">
            <a:extLst>
              <a:ext uri="{FF2B5EF4-FFF2-40B4-BE49-F238E27FC236}">
                <a16:creationId xmlns:a16="http://schemas.microsoft.com/office/drawing/2014/main" id="{618E0595-47FF-4CE6-B2EE-8E2F75798BF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0" name="Contenidor de notes 2">
            <a:extLst>
              <a:ext uri="{FF2B5EF4-FFF2-40B4-BE49-F238E27FC236}">
                <a16:creationId xmlns:a16="http://schemas.microsoft.com/office/drawing/2014/main" id="{FF80E312-1506-480F-922C-837F66DC936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ca-ES" altLang="ca-ES">
                <a:ea typeface="ＭＳ Ｐゴシック" panose="020B0600070205080204" pitchFamily="34" charset="-128"/>
              </a:rPr>
              <a:t>Material per dues classes</a:t>
            </a:r>
          </a:p>
        </p:txBody>
      </p:sp>
      <p:sp>
        <p:nvSpPr>
          <p:cNvPr id="27651" name="Contenidor de número de diapositiva 3">
            <a:extLst>
              <a:ext uri="{FF2B5EF4-FFF2-40B4-BE49-F238E27FC236}">
                <a16:creationId xmlns:a16="http://schemas.microsoft.com/office/drawing/2014/main" id="{81645186-01CE-4BDC-A231-02B9797BF88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E35DE9AC-E814-46A5-B997-5DE570DEC10B}" type="slidenum">
              <a:rPr lang="ca-ES" altLang="ca-ES" sz="1200">
                <a:latin typeface="Calibri" panose="020F0502020204030204" pitchFamily="34" charset="0"/>
              </a:rPr>
              <a:pPr/>
              <a:t>10</a:t>
            </a:fld>
            <a:endParaRPr lang="ca-ES" altLang="ca-ES" sz="12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Marcador de imagen de diapositiva 1">
            <a:extLst>
              <a:ext uri="{FF2B5EF4-FFF2-40B4-BE49-F238E27FC236}">
                <a16:creationId xmlns:a16="http://schemas.microsoft.com/office/drawing/2014/main" id="{9F4E76EC-42D8-412F-AAB4-46DE8922BAD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8" name="Marcador de notas 2">
            <a:extLst>
              <a:ext uri="{FF2B5EF4-FFF2-40B4-BE49-F238E27FC236}">
                <a16:creationId xmlns:a16="http://schemas.microsoft.com/office/drawing/2014/main" id="{0FC964CC-484D-402E-A774-083E0B7CDFD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ca-ES" altLang="ca-ES">
                <a:ea typeface="ＭＳ Ｐゴシック" panose="020B0600070205080204" pitchFamily="34" charset="-128"/>
              </a:rPr>
              <a:t>5 min. Descriure conjuntament la melodia i els sentiments que inspira. Tristor, pena, dolor, enyorança, trobava a faltar, desil·lusió... Llista de connectors a la pissarra.</a:t>
            </a:r>
          </a:p>
        </p:txBody>
      </p:sp>
      <p:sp>
        <p:nvSpPr>
          <p:cNvPr id="29699" name="Marcador de número de diapositiva 3">
            <a:extLst>
              <a:ext uri="{FF2B5EF4-FFF2-40B4-BE49-F238E27FC236}">
                <a16:creationId xmlns:a16="http://schemas.microsoft.com/office/drawing/2014/main" id="{38CC6926-C483-4208-9D03-FB877A894F4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7B5448A-5422-4FFF-85FE-BF2013557E16}" type="slidenum">
              <a:rPr lang="ca-ES" altLang="ca-ES" sz="1200">
                <a:latin typeface="Calibri" panose="020F0502020204030204" pitchFamily="34" charset="0"/>
              </a:rPr>
              <a:pPr/>
              <a:t>11</a:t>
            </a:fld>
            <a:endParaRPr lang="ca-ES" altLang="ca-ES" sz="12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Contenidor d'imatge de diapositiva 1">
            <a:extLst>
              <a:ext uri="{FF2B5EF4-FFF2-40B4-BE49-F238E27FC236}">
                <a16:creationId xmlns:a16="http://schemas.microsoft.com/office/drawing/2014/main" id="{914A8D16-2AAB-48A3-80A8-2E1A88FDAA4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6" name="Contenidor de notes 2">
            <a:extLst>
              <a:ext uri="{FF2B5EF4-FFF2-40B4-BE49-F238E27FC236}">
                <a16:creationId xmlns:a16="http://schemas.microsoft.com/office/drawing/2014/main" id="{CF149875-804A-49E7-ABA8-0F12D321281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ca-ES" altLang="ca-ES">
              <a:ea typeface="ＭＳ Ｐゴシック" panose="020B0600070205080204" pitchFamily="34" charset="-128"/>
            </a:endParaRPr>
          </a:p>
        </p:txBody>
      </p:sp>
      <p:sp>
        <p:nvSpPr>
          <p:cNvPr id="31747" name="Contenidor de número de diapositiva 3">
            <a:extLst>
              <a:ext uri="{FF2B5EF4-FFF2-40B4-BE49-F238E27FC236}">
                <a16:creationId xmlns:a16="http://schemas.microsoft.com/office/drawing/2014/main" id="{FDFDF056-27B0-4681-AF9E-678764D464A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DF94F09A-3650-4B83-9E89-A3D5B185B579}" type="slidenum">
              <a:rPr lang="ca-ES" altLang="ca-ES" sz="1200">
                <a:latin typeface="Calibri" panose="020F0502020204030204" pitchFamily="34" charset="0"/>
              </a:rPr>
              <a:pPr/>
              <a:t>12</a:t>
            </a:fld>
            <a:endParaRPr lang="ca-ES" altLang="ca-ES" sz="12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Marcador de imagen de diapositiva 1">
            <a:extLst>
              <a:ext uri="{FF2B5EF4-FFF2-40B4-BE49-F238E27FC236}">
                <a16:creationId xmlns:a16="http://schemas.microsoft.com/office/drawing/2014/main" id="{93D3FA0E-2D7D-4C93-B3CF-06F3AEAFB8E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8" name="Marcador de notas 2">
            <a:extLst>
              <a:ext uri="{FF2B5EF4-FFF2-40B4-BE49-F238E27FC236}">
                <a16:creationId xmlns:a16="http://schemas.microsoft.com/office/drawing/2014/main" id="{09CCC975-0387-40F7-B07C-C621D6571B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ca-ES" altLang="ca-ES">
                <a:ea typeface="ＭＳ Ｐゴシック" panose="020B0600070205080204" pitchFamily="34" charset="-128"/>
              </a:rPr>
              <a:t>10 mn.</a:t>
            </a:r>
          </a:p>
        </p:txBody>
      </p:sp>
      <p:sp>
        <p:nvSpPr>
          <p:cNvPr id="34819" name="Marcador de número de diapositiva 3">
            <a:extLst>
              <a:ext uri="{FF2B5EF4-FFF2-40B4-BE49-F238E27FC236}">
                <a16:creationId xmlns:a16="http://schemas.microsoft.com/office/drawing/2014/main" id="{38D4ACF9-63D9-4843-B3F8-C5CD5306349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FBDFA5CE-BB27-4BFE-8B2D-C2AB227CCC28}" type="slidenum">
              <a:rPr lang="ca-ES" altLang="ca-ES" sz="1200">
                <a:latin typeface="Calibri" panose="020F0502020204030204" pitchFamily="34" charset="0"/>
              </a:rPr>
              <a:pPr/>
              <a:t>14</a:t>
            </a:fld>
            <a:endParaRPr lang="ca-ES" altLang="ca-ES" sz="12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Marcador de imagen de diapositiva 1">
            <a:extLst>
              <a:ext uri="{FF2B5EF4-FFF2-40B4-BE49-F238E27FC236}">
                <a16:creationId xmlns:a16="http://schemas.microsoft.com/office/drawing/2014/main" id="{F0143209-A6C9-4C2A-A479-B81A661604E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6" name="Marcador de notas 2">
            <a:extLst>
              <a:ext uri="{FF2B5EF4-FFF2-40B4-BE49-F238E27FC236}">
                <a16:creationId xmlns:a16="http://schemas.microsoft.com/office/drawing/2014/main" id="{84E8E259-262E-47C1-A0ED-9FEC0F59E96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ca-ES" altLang="ca-ES">
                <a:ea typeface="ＭＳ Ｐゴシック" panose="020B0600070205080204" pitchFamily="34" charset="-128"/>
              </a:rPr>
              <a:t>Escriviu les respostes per parelles. Després, el professor ho pregunta oralment. 10 min.</a:t>
            </a:r>
          </a:p>
        </p:txBody>
      </p:sp>
      <p:sp>
        <p:nvSpPr>
          <p:cNvPr id="36867" name="Marcador de número de diapositiva 3">
            <a:extLst>
              <a:ext uri="{FF2B5EF4-FFF2-40B4-BE49-F238E27FC236}">
                <a16:creationId xmlns:a16="http://schemas.microsoft.com/office/drawing/2014/main" id="{8075DE7F-A29F-40A9-B53E-FDA29A51E31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E5ABA5C-C51A-43C7-BD60-B820C7ABC9C0}" type="slidenum">
              <a:rPr lang="ca-ES" altLang="ca-ES" sz="1200">
                <a:latin typeface="Calibri" panose="020F0502020204030204" pitchFamily="34" charset="0"/>
              </a:rPr>
              <a:pPr/>
              <a:t>15</a:t>
            </a:fld>
            <a:endParaRPr lang="ca-ES" altLang="ca-ES" sz="12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Marcador de imagen de diapositiva 1">
            <a:extLst>
              <a:ext uri="{FF2B5EF4-FFF2-40B4-BE49-F238E27FC236}">
                <a16:creationId xmlns:a16="http://schemas.microsoft.com/office/drawing/2014/main" id="{4A2C19ED-6F1A-4D88-A606-91E24F21DD5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4" name="Marcador de notas 2">
            <a:extLst>
              <a:ext uri="{FF2B5EF4-FFF2-40B4-BE49-F238E27FC236}">
                <a16:creationId xmlns:a16="http://schemas.microsoft.com/office/drawing/2014/main" id="{BB5B599D-56E9-48CB-B8DF-AE1E70EA6AF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ca-ES" altLang="ca-ES">
                <a:ea typeface="ＭＳ Ｐゴシック" panose="020B0600070205080204" pitchFamily="34" charset="-128"/>
              </a:rPr>
              <a:t>5 min. Lectura, comprensió, i substitució pronominal i/o canvi en la posició del pronom quan sigui possible.</a:t>
            </a:r>
          </a:p>
        </p:txBody>
      </p:sp>
      <p:sp>
        <p:nvSpPr>
          <p:cNvPr id="38915" name="Marcador de número de diapositiva 3">
            <a:extLst>
              <a:ext uri="{FF2B5EF4-FFF2-40B4-BE49-F238E27FC236}">
                <a16:creationId xmlns:a16="http://schemas.microsoft.com/office/drawing/2014/main" id="{59432978-80C8-4FE1-9EE5-22F8E31A7EA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6B0CD3CE-4562-4B7E-A927-B8809CC61489}" type="slidenum">
              <a:rPr lang="ca-ES" altLang="ca-ES" sz="1200">
                <a:latin typeface="Calibri" panose="020F0502020204030204" pitchFamily="34" charset="0"/>
              </a:rPr>
              <a:pPr/>
              <a:t>16</a:t>
            </a:fld>
            <a:endParaRPr lang="ca-ES" altLang="ca-ES" sz="12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Subtíto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a-ES"/>
              <a:t>Feu clic aquí per editar l'estil de subtítols del patró.</a:t>
            </a:r>
          </a:p>
        </p:txBody>
      </p:sp>
      <p:sp>
        <p:nvSpPr>
          <p:cNvPr id="4" name="Contenidor de data 3">
            <a:extLst>
              <a:ext uri="{FF2B5EF4-FFF2-40B4-BE49-F238E27FC236}">
                <a16:creationId xmlns:a16="http://schemas.microsoft.com/office/drawing/2014/main" id="{72F62F48-51E1-41F4-BA7E-BFD7161EFE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0194A6-0C64-46F3-9ACE-1EE8B6BB98D0}" type="datetimeFigureOut">
              <a:rPr lang="ca-ES" altLang="ca-ES"/>
              <a:pPr/>
              <a:t>7/10/2020</a:t>
            </a:fld>
            <a:endParaRPr lang="ca-ES" altLang="ca-ES"/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1FA46812-64F5-489F-A2E2-EA7277035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E440A534-01FD-40ED-BEFC-5387290D4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D0D8E3-646E-40E0-917A-CB099F6D86F0}" type="slidenum">
              <a:rPr lang="ca-ES" altLang="ca-ES"/>
              <a:pPr/>
              <a:t>‹#›</a:t>
            </a:fld>
            <a:endParaRPr lang="ca-ES" altLang="ca-ES"/>
          </a:p>
        </p:txBody>
      </p:sp>
    </p:spTree>
    <p:extLst>
      <p:ext uri="{BB962C8B-B14F-4D97-AF65-F5344CB8AC3E}">
        <p14:creationId xmlns:p14="http://schemas.microsoft.com/office/powerpoint/2010/main" val="3848622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ol i tex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a-ES"/>
              <a:t>Feu clic aquí per editar els estils de text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data 3">
            <a:extLst>
              <a:ext uri="{FF2B5EF4-FFF2-40B4-BE49-F238E27FC236}">
                <a16:creationId xmlns:a16="http://schemas.microsoft.com/office/drawing/2014/main" id="{184456C9-C163-47F0-918A-56844078D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F665102-4177-4E17-B592-6F281A131531}" type="datetimeFigureOut">
              <a:rPr lang="ca-ES" altLang="ca-ES"/>
              <a:pPr/>
              <a:t>7/10/2020</a:t>
            </a:fld>
            <a:endParaRPr lang="ca-ES" altLang="ca-ES"/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534FE4C4-4248-40C1-BF1B-12E45E409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4C6F935F-2B27-4A5E-965F-F230EB5A8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527A33-D1C7-4B86-B2AE-FBBC486C6624}" type="slidenum">
              <a:rPr lang="ca-ES" altLang="ca-ES"/>
              <a:pPr/>
              <a:t>‹#›</a:t>
            </a:fld>
            <a:endParaRPr lang="ca-ES" altLang="ca-ES"/>
          </a:p>
        </p:txBody>
      </p:sp>
    </p:spTree>
    <p:extLst>
      <p:ext uri="{BB962C8B-B14F-4D97-AF65-F5344CB8AC3E}">
        <p14:creationId xmlns:p14="http://schemas.microsoft.com/office/powerpoint/2010/main" val="2436671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ol vertical 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a-ES"/>
              <a:t>Feu clic aquí per editar els estils de text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data 3">
            <a:extLst>
              <a:ext uri="{FF2B5EF4-FFF2-40B4-BE49-F238E27FC236}">
                <a16:creationId xmlns:a16="http://schemas.microsoft.com/office/drawing/2014/main" id="{93908ED9-8164-40C7-AB83-9CF97D21A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46A56A1-036B-4352-B436-3970E16479A8}" type="datetimeFigureOut">
              <a:rPr lang="ca-ES" altLang="ca-ES"/>
              <a:pPr/>
              <a:t>7/10/2020</a:t>
            </a:fld>
            <a:endParaRPr lang="ca-ES" altLang="ca-ES"/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43BB722A-D430-4DC4-873C-E766568C8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F84DA5B8-2373-4CD5-B080-BD9B4C52B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0388F5-99C6-4F0F-971C-4D0675CA1589}" type="slidenum">
              <a:rPr lang="ca-ES" altLang="ca-ES"/>
              <a:pPr/>
              <a:t>‹#›</a:t>
            </a:fld>
            <a:endParaRPr lang="ca-ES" altLang="ca-ES"/>
          </a:p>
        </p:txBody>
      </p:sp>
    </p:spTree>
    <p:extLst>
      <p:ext uri="{BB962C8B-B14F-4D97-AF65-F5344CB8AC3E}">
        <p14:creationId xmlns:p14="http://schemas.microsoft.com/office/powerpoint/2010/main" val="1491240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a-ES"/>
              <a:t>Feu clic aquí per editar els estils de text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data 3">
            <a:extLst>
              <a:ext uri="{FF2B5EF4-FFF2-40B4-BE49-F238E27FC236}">
                <a16:creationId xmlns:a16="http://schemas.microsoft.com/office/drawing/2014/main" id="{A4144CB3-CA01-4696-A858-52F705261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B77D93D-EF5C-4525-880D-0CFD42FF3DF4}" type="datetimeFigureOut">
              <a:rPr lang="ca-ES" altLang="ca-ES"/>
              <a:pPr/>
              <a:t>7/10/2020</a:t>
            </a:fld>
            <a:endParaRPr lang="ca-ES" altLang="ca-ES"/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6B1DF05C-81E7-4D59-B8CF-0A5038C67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7F301341-FE4E-4177-B044-BBE582D03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950C3A-C8C0-4765-B141-E38A80C89CFF}" type="slidenum">
              <a:rPr lang="ca-ES" altLang="ca-ES"/>
              <a:pPr/>
              <a:t>‹#›</a:t>
            </a:fld>
            <a:endParaRPr lang="ca-ES" altLang="ca-ES"/>
          </a:p>
        </p:txBody>
      </p:sp>
    </p:spTree>
    <p:extLst>
      <p:ext uri="{BB962C8B-B14F-4D97-AF65-F5344CB8AC3E}">
        <p14:creationId xmlns:p14="http://schemas.microsoft.com/office/powerpoint/2010/main" val="1346458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pçalera de la sec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a-ES"/>
              <a:t>Feu clic aquí per editar l'estil</a:t>
            </a:r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a-ES"/>
              <a:t>Feu clic aquí per editar els estils de text</a:t>
            </a:r>
          </a:p>
        </p:txBody>
      </p:sp>
      <p:sp>
        <p:nvSpPr>
          <p:cNvPr id="4" name="Contenidor de data 3">
            <a:extLst>
              <a:ext uri="{FF2B5EF4-FFF2-40B4-BE49-F238E27FC236}">
                <a16:creationId xmlns:a16="http://schemas.microsoft.com/office/drawing/2014/main" id="{5F316162-85C3-4265-B78A-2D7C7F939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803D2C-DF29-452A-9122-18F33A985B3F}" type="datetimeFigureOut">
              <a:rPr lang="ca-ES" altLang="ca-ES"/>
              <a:pPr/>
              <a:t>7/10/2020</a:t>
            </a:fld>
            <a:endParaRPr lang="ca-ES" altLang="ca-ES"/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83D152C4-FAAA-473B-B0DB-16B70AC34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08E321C5-5D81-4CA7-846F-9A29AB425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107F62-60D3-4449-B8DC-AB5A63B1CD5B}" type="slidenum">
              <a:rPr lang="ca-ES" altLang="ca-ES"/>
              <a:pPr/>
              <a:t>‹#›</a:t>
            </a:fld>
            <a:endParaRPr lang="ca-ES" altLang="ca-ES"/>
          </a:p>
        </p:txBody>
      </p:sp>
    </p:spTree>
    <p:extLst>
      <p:ext uri="{BB962C8B-B14F-4D97-AF65-F5344CB8AC3E}">
        <p14:creationId xmlns:p14="http://schemas.microsoft.com/office/powerpoint/2010/main" val="670243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contingut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a-ES"/>
              <a:t>Feu clic aquí per editar els estils de text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a-ES"/>
              <a:t>Feu clic aquí per editar els estils de text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5" name="Contenidor de data 3">
            <a:extLst>
              <a:ext uri="{FF2B5EF4-FFF2-40B4-BE49-F238E27FC236}">
                <a16:creationId xmlns:a16="http://schemas.microsoft.com/office/drawing/2014/main" id="{25095E5B-D729-4264-A19B-785E56BE9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E8ABAA4-F50A-4FB0-9FBD-45BA11D5B81D}" type="datetimeFigureOut">
              <a:rPr lang="ca-ES" altLang="ca-ES"/>
              <a:pPr/>
              <a:t>7/10/2020</a:t>
            </a:fld>
            <a:endParaRPr lang="ca-ES" altLang="ca-ES"/>
          </a:p>
        </p:txBody>
      </p:sp>
      <p:sp>
        <p:nvSpPr>
          <p:cNvPr id="6" name="Contenidor de peu de pàgina 4">
            <a:extLst>
              <a:ext uri="{FF2B5EF4-FFF2-40B4-BE49-F238E27FC236}">
                <a16:creationId xmlns:a16="http://schemas.microsoft.com/office/drawing/2014/main" id="{9C35436B-FDF4-422E-A921-025FB0B3A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7" name="Contenidor de número de diapositiva 5">
            <a:extLst>
              <a:ext uri="{FF2B5EF4-FFF2-40B4-BE49-F238E27FC236}">
                <a16:creationId xmlns:a16="http://schemas.microsoft.com/office/drawing/2014/main" id="{7D672CF3-9460-41C0-AE49-BDA8F7FB9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C672DB-3CA1-4077-9C4F-1C8F2C51DA1A}" type="slidenum">
              <a:rPr lang="ca-ES" altLang="ca-ES"/>
              <a:pPr/>
              <a:t>‹#›</a:t>
            </a:fld>
            <a:endParaRPr lang="ca-ES" altLang="ca-ES"/>
          </a:p>
        </p:txBody>
      </p:sp>
    </p:spTree>
    <p:extLst>
      <p:ext uri="{BB962C8B-B14F-4D97-AF65-F5344CB8AC3E}">
        <p14:creationId xmlns:p14="http://schemas.microsoft.com/office/powerpoint/2010/main" val="1443321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a-ES"/>
              <a:t>Feu clic aquí per editar l'estil</a:t>
            </a:r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/>
              <a:t>Feu clic aquí per editar els estils de text</a:t>
            </a:r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a-ES"/>
              <a:t>Feu clic aquí per editar els estils de text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5" name="Contenidor de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/>
              <a:t>Feu clic aquí per editar els estils de text</a:t>
            </a:r>
          </a:p>
        </p:txBody>
      </p:sp>
      <p:sp>
        <p:nvSpPr>
          <p:cNvPr id="6" name="Contenidor de contingut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a-ES"/>
              <a:t>Feu clic aquí per editar els estils de text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7" name="Contenidor de data 3">
            <a:extLst>
              <a:ext uri="{FF2B5EF4-FFF2-40B4-BE49-F238E27FC236}">
                <a16:creationId xmlns:a16="http://schemas.microsoft.com/office/drawing/2014/main" id="{68E657A4-F7DD-41D1-843A-ABE86A1E6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5591396-2E63-477C-BC11-1DE35F558088}" type="datetimeFigureOut">
              <a:rPr lang="ca-ES" altLang="ca-ES"/>
              <a:pPr/>
              <a:t>7/10/2020</a:t>
            </a:fld>
            <a:endParaRPr lang="ca-ES" altLang="ca-ES"/>
          </a:p>
        </p:txBody>
      </p:sp>
      <p:sp>
        <p:nvSpPr>
          <p:cNvPr id="8" name="Contenidor de peu de pàgina 4">
            <a:extLst>
              <a:ext uri="{FF2B5EF4-FFF2-40B4-BE49-F238E27FC236}">
                <a16:creationId xmlns:a16="http://schemas.microsoft.com/office/drawing/2014/main" id="{3AA964CD-6223-467B-872C-4F03F698E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9" name="Contenidor de número de diapositiva 5">
            <a:extLst>
              <a:ext uri="{FF2B5EF4-FFF2-40B4-BE49-F238E27FC236}">
                <a16:creationId xmlns:a16="http://schemas.microsoft.com/office/drawing/2014/main" id="{08701C25-8506-4EC4-8246-4697B9B84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4C7C3C-C21F-4317-8BEC-7F08875BED23}" type="slidenum">
              <a:rPr lang="ca-ES" altLang="ca-ES"/>
              <a:pPr/>
              <a:t>‹#›</a:t>
            </a:fld>
            <a:endParaRPr lang="ca-ES" altLang="ca-ES"/>
          </a:p>
        </p:txBody>
      </p:sp>
    </p:spTree>
    <p:extLst>
      <p:ext uri="{BB962C8B-B14F-4D97-AF65-F5344CB8AC3E}">
        <p14:creationId xmlns:p14="http://schemas.microsoft.com/office/powerpoint/2010/main" val="1874189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més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data 3">
            <a:extLst>
              <a:ext uri="{FF2B5EF4-FFF2-40B4-BE49-F238E27FC236}">
                <a16:creationId xmlns:a16="http://schemas.microsoft.com/office/drawing/2014/main" id="{1EB98508-7151-43C6-BC60-CD8C449BB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F1FD7FE-F14A-4BA6-A3DA-6B321B6976E1}" type="datetimeFigureOut">
              <a:rPr lang="ca-ES" altLang="ca-ES"/>
              <a:pPr/>
              <a:t>7/10/2020</a:t>
            </a:fld>
            <a:endParaRPr lang="ca-ES" altLang="ca-ES"/>
          </a:p>
        </p:txBody>
      </p:sp>
      <p:sp>
        <p:nvSpPr>
          <p:cNvPr id="4" name="Contenidor de peu de pàgina 4">
            <a:extLst>
              <a:ext uri="{FF2B5EF4-FFF2-40B4-BE49-F238E27FC236}">
                <a16:creationId xmlns:a16="http://schemas.microsoft.com/office/drawing/2014/main" id="{874740D9-09D4-491F-934A-399FD67D1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5" name="Contenidor de número de diapositiva 5">
            <a:extLst>
              <a:ext uri="{FF2B5EF4-FFF2-40B4-BE49-F238E27FC236}">
                <a16:creationId xmlns:a16="http://schemas.microsoft.com/office/drawing/2014/main" id="{5E4AEEAE-6AE7-4763-93B3-9E7882667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10612A-3246-4B75-A9A9-A13B1BFB637C}" type="slidenum">
              <a:rPr lang="ca-ES" altLang="ca-ES"/>
              <a:pPr/>
              <a:t>‹#›</a:t>
            </a:fld>
            <a:endParaRPr lang="ca-ES" altLang="ca-ES"/>
          </a:p>
        </p:txBody>
      </p:sp>
    </p:spTree>
    <p:extLst>
      <p:ext uri="{BB962C8B-B14F-4D97-AF65-F5344CB8AC3E}">
        <p14:creationId xmlns:p14="http://schemas.microsoft.com/office/powerpoint/2010/main" val="1137829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data 3">
            <a:extLst>
              <a:ext uri="{FF2B5EF4-FFF2-40B4-BE49-F238E27FC236}">
                <a16:creationId xmlns:a16="http://schemas.microsoft.com/office/drawing/2014/main" id="{5DEEC63E-DBCB-476B-9798-87B5955C2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E070A2E-B47E-42F9-94B2-D27199507EEB}" type="datetimeFigureOut">
              <a:rPr lang="ca-ES" altLang="ca-ES"/>
              <a:pPr/>
              <a:t>7/10/2020</a:t>
            </a:fld>
            <a:endParaRPr lang="ca-ES" altLang="ca-ES"/>
          </a:p>
        </p:txBody>
      </p:sp>
      <p:sp>
        <p:nvSpPr>
          <p:cNvPr id="3" name="Contenidor de peu de pàgina 4">
            <a:extLst>
              <a:ext uri="{FF2B5EF4-FFF2-40B4-BE49-F238E27FC236}">
                <a16:creationId xmlns:a16="http://schemas.microsoft.com/office/drawing/2014/main" id="{0CAC1BE3-F004-40B5-926B-1B56F7490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4" name="Contenidor de número de diapositiva 5">
            <a:extLst>
              <a:ext uri="{FF2B5EF4-FFF2-40B4-BE49-F238E27FC236}">
                <a16:creationId xmlns:a16="http://schemas.microsoft.com/office/drawing/2014/main" id="{5AB0A70F-B0E7-4CEC-B2F3-2E019EA08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76A8CA-0DBF-458A-ACAF-4F8254003299}" type="slidenum">
              <a:rPr lang="ca-ES" altLang="ca-ES"/>
              <a:pPr/>
              <a:t>‹#›</a:t>
            </a:fld>
            <a:endParaRPr lang="ca-ES" altLang="ca-ES"/>
          </a:p>
        </p:txBody>
      </p:sp>
    </p:spTree>
    <p:extLst>
      <p:ext uri="{BB962C8B-B14F-4D97-AF65-F5344CB8AC3E}">
        <p14:creationId xmlns:p14="http://schemas.microsoft.com/office/powerpoint/2010/main" val="3184100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ingut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a-ES"/>
              <a:t>Feu clic aquí per editar l'estil</a:t>
            </a:r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a-ES"/>
              <a:t>Feu clic aquí per editar els estils de text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/>
              <a:t>Feu clic aquí per editar els estils de text</a:t>
            </a:r>
          </a:p>
        </p:txBody>
      </p:sp>
      <p:sp>
        <p:nvSpPr>
          <p:cNvPr id="5" name="Contenidor de data 3">
            <a:extLst>
              <a:ext uri="{FF2B5EF4-FFF2-40B4-BE49-F238E27FC236}">
                <a16:creationId xmlns:a16="http://schemas.microsoft.com/office/drawing/2014/main" id="{30DCB586-E1AE-4FF0-825A-6B65A9BA5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69CF9E-ED9F-455A-964D-3930ED08790F}" type="datetimeFigureOut">
              <a:rPr lang="ca-ES" altLang="ca-ES"/>
              <a:pPr/>
              <a:t>7/10/2020</a:t>
            </a:fld>
            <a:endParaRPr lang="ca-ES" altLang="ca-ES"/>
          </a:p>
        </p:txBody>
      </p:sp>
      <p:sp>
        <p:nvSpPr>
          <p:cNvPr id="6" name="Contenidor de peu de pàgina 4">
            <a:extLst>
              <a:ext uri="{FF2B5EF4-FFF2-40B4-BE49-F238E27FC236}">
                <a16:creationId xmlns:a16="http://schemas.microsoft.com/office/drawing/2014/main" id="{EC8257E4-693D-4BD1-ACA7-8C5133B37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7" name="Contenidor de número de diapositiva 5">
            <a:extLst>
              <a:ext uri="{FF2B5EF4-FFF2-40B4-BE49-F238E27FC236}">
                <a16:creationId xmlns:a16="http://schemas.microsoft.com/office/drawing/2014/main" id="{3B305873-7769-4093-999B-DB98013D3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76062E-4576-4C74-88DA-12C3326F3961}" type="slidenum">
              <a:rPr lang="ca-ES" altLang="ca-ES"/>
              <a:pPr/>
              <a:t>‹#›</a:t>
            </a:fld>
            <a:endParaRPr lang="ca-ES" altLang="ca-ES"/>
          </a:p>
        </p:txBody>
      </p:sp>
    </p:spTree>
    <p:extLst>
      <p:ext uri="{BB962C8B-B14F-4D97-AF65-F5344CB8AC3E}">
        <p14:creationId xmlns:p14="http://schemas.microsoft.com/office/powerpoint/2010/main" val="3274478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tge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a-ES"/>
              <a:t>Feu clic aquí per editar l'estil</a:t>
            </a:r>
          </a:p>
        </p:txBody>
      </p:sp>
      <p:sp>
        <p:nvSpPr>
          <p:cNvPr id="3" name="Contenidor d'imatg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a-ES" noProof="0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/>
              <a:t>Feu clic aquí per editar els estils de text</a:t>
            </a:r>
          </a:p>
        </p:txBody>
      </p:sp>
      <p:sp>
        <p:nvSpPr>
          <p:cNvPr id="5" name="Contenidor de data 3">
            <a:extLst>
              <a:ext uri="{FF2B5EF4-FFF2-40B4-BE49-F238E27FC236}">
                <a16:creationId xmlns:a16="http://schemas.microsoft.com/office/drawing/2014/main" id="{99EA7F43-567D-4475-B2FF-FD74FEE94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3486D11-BB49-4BEB-A8AD-9D2128C0E16C}" type="datetimeFigureOut">
              <a:rPr lang="ca-ES" altLang="ca-ES"/>
              <a:pPr/>
              <a:t>7/10/2020</a:t>
            </a:fld>
            <a:endParaRPr lang="ca-ES" altLang="ca-ES"/>
          </a:p>
        </p:txBody>
      </p:sp>
      <p:sp>
        <p:nvSpPr>
          <p:cNvPr id="6" name="Contenidor de peu de pàgina 4">
            <a:extLst>
              <a:ext uri="{FF2B5EF4-FFF2-40B4-BE49-F238E27FC236}">
                <a16:creationId xmlns:a16="http://schemas.microsoft.com/office/drawing/2014/main" id="{DC88EEB7-8CD0-4298-842B-8CC7F2AFC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7" name="Contenidor de número de diapositiva 5">
            <a:extLst>
              <a:ext uri="{FF2B5EF4-FFF2-40B4-BE49-F238E27FC236}">
                <a16:creationId xmlns:a16="http://schemas.microsoft.com/office/drawing/2014/main" id="{BE80ADEB-F78D-4765-B508-92B8FF8CC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E021F9-C028-4181-9B8F-7CB131BA3C97}" type="slidenum">
              <a:rPr lang="ca-ES" altLang="ca-ES"/>
              <a:pPr/>
              <a:t>‹#›</a:t>
            </a:fld>
            <a:endParaRPr lang="ca-ES" altLang="ca-ES"/>
          </a:p>
        </p:txBody>
      </p:sp>
    </p:spTree>
    <p:extLst>
      <p:ext uri="{BB962C8B-B14F-4D97-AF65-F5344CB8AC3E}">
        <p14:creationId xmlns:p14="http://schemas.microsoft.com/office/powerpoint/2010/main" val="4038759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Contenidor de títol 1">
            <a:extLst>
              <a:ext uri="{FF2B5EF4-FFF2-40B4-BE49-F238E27FC236}">
                <a16:creationId xmlns:a16="http://schemas.microsoft.com/office/drawing/2014/main" id="{A30FB282-B15D-434A-AE32-ABF43A9A7F1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a-ES" altLang="ca-ES"/>
              <a:t>Feu clic aquí per editar l'estil</a:t>
            </a:r>
          </a:p>
        </p:txBody>
      </p:sp>
      <p:sp>
        <p:nvSpPr>
          <p:cNvPr id="1027" name="Contenidor de text 2">
            <a:extLst>
              <a:ext uri="{FF2B5EF4-FFF2-40B4-BE49-F238E27FC236}">
                <a16:creationId xmlns:a16="http://schemas.microsoft.com/office/drawing/2014/main" id="{CAF24DD4-3717-4C36-9912-FEF4B698BA1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a-ES" altLang="ca-ES"/>
              <a:t>Feu clic aquí per editar els estils de text</a:t>
            </a:r>
          </a:p>
          <a:p>
            <a:pPr lvl="1"/>
            <a:r>
              <a:rPr lang="ca-ES" altLang="ca-ES"/>
              <a:t>Segon nivell</a:t>
            </a:r>
          </a:p>
          <a:p>
            <a:pPr lvl="2"/>
            <a:r>
              <a:rPr lang="ca-ES" altLang="ca-ES"/>
              <a:t>Tercer nivell</a:t>
            </a:r>
          </a:p>
          <a:p>
            <a:pPr lvl="3"/>
            <a:r>
              <a:rPr lang="ca-ES" altLang="ca-ES"/>
              <a:t>Quart nivell</a:t>
            </a:r>
          </a:p>
          <a:p>
            <a:pPr lvl="4"/>
            <a:r>
              <a:rPr lang="ca-ES" altLang="ca-ES"/>
              <a:t>Cinquè nivell</a:t>
            </a:r>
          </a:p>
        </p:txBody>
      </p:sp>
      <p:sp>
        <p:nvSpPr>
          <p:cNvPr id="4" name="Contenidor de data 3">
            <a:extLst>
              <a:ext uri="{FF2B5EF4-FFF2-40B4-BE49-F238E27FC236}">
                <a16:creationId xmlns:a16="http://schemas.microsoft.com/office/drawing/2014/main" id="{B4A272FE-8C4A-4550-90EF-0D79C6949B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E8FE201F-2F5C-4DA9-9BC2-F877195E6C22}" type="datetimeFigureOut">
              <a:rPr lang="ca-ES" altLang="ca-ES"/>
              <a:pPr/>
              <a:t>7/10/2020</a:t>
            </a:fld>
            <a:endParaRPr lang="ca-ES" altLang="ca-ES"/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3F805C05-4DAF-4E02-9D80-C16BB2EDAA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4D77D017-DEFD-432E-8AEB-47A57416D6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309836D2-7356-4817-B6B4-9CEBE2541407}" type="slidenum">
              <a:rPr lang="ca-ES" altLang="ca-ES"/>
              <a:pPr/>
              <a:t>‹#›</a:t>
            </a:fld>
            <a:endParaRPr lang="ca-ES" altLang="ca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qKoX01170l0&amp;feature=related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player.vimeo.com/video/54052483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LlWXJnnTx0g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53419692-53BA-4DF0-BFC9-ADB5927EE1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  <a:solidFill>
            <a:schemeClr val="bg1">
              <a:lumMod val="75000"/>
            </a:schemeClr>
          </a:solidFill>
        </p:spPr>
        <p:txBody>
          <a:bodyPr>
            <a:normAutofit/>
          </a:bodyPr>
          <a:lstStyle/>
          <a:p>
            <a:pPr eaLnBrk="1" hangingPunct="1"/>
            <a:r>
              <a:rPr lang="ca-ES" altLang="ca-ES">
                <a:latin typeface="Garamond" panose="02020404030301010803" pitchFamily="18" charset="0"/>
                <a:ea typeface="ＭＳ Ｐゴシック" panose="020B0600070205080204" pitchFamily="34" charset="-128"/>
              </a:rPr>
              <a:t>Cultura i gramàtica integrades des del primer moment</a:t>
            </a:r>
          </a:p>
        </p:txBody>
      </p:sp>
      <p:sp>
        <p:nvSpPr>
          <p:cNvPr id="14338" name="Subtítol 2">
            <a:extLst>
              <a:ext uri="{FF2B5EF4-FFF2-40B4-BE49-F238E27FC236}">
                <a16:creationId xmlns:a16="http://schemas.microsoft.com/office/drawing/2014/main" id="{7199F6EB-F402-493B-B172-9BDD416357B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a-ES" altLang="ca-ES" sz="3000">
                <a:solidFill>
                  <a:srgbClr val="898989"/>
                </a:solidFill>
                <a:latin typeface="Garamond" panose="02020404030301010803" pitchFamily="18" charset="0"/>
                <a:ea typeface="ＭＳ Ｐゴシック" panose="020B0600070205080204" pitchFamily="34" charset="-128"/>
              </a:rPr>
              <a:t>Mar Rosàs Tosas</a:t>
            </a:r>
          </a:p>
          <a:p>
            <a:pPr eaLnBrk="1" hangingPunct="1">
              <a:lnSpc>
                <a:spcPct val="80000"/>
              </a:lnSpc>
            </a:pPr>
            <a:r>
              <a:rPr lang="ca-ES" altLang="ca-ES" sz="3000">
                <a:solidFill>
                  <a:srgbClr val="898989"/>
                </a:solidFill>
                <a:latin typeface="Garamond" panose="02020404030301010803" pitchFamily="18" charset="0"/>
                <a:ea typeface="ＭＳ Ｐゴシック" panose="020B0600070205080204" pitchFamily="34" charset="-128"/>
              </a:rPr>
              <a:t>Universitat Ramon Llull</a:t>
            </a:r>
          </a:p>
          <a:p>
            <a:pPr eaLnBrk="1" hangingPunct="1">
              <a:lnSpc>
                <a:spcPct val="80000"/>
              </a:lnSpc>
            </a:pPr>
            <a:r>
              <a:rPr lang="ca-ES" altLang="ca-ES" sz="3000">
                <a:solidFill>
                  <a:srgbClr val="898989"/>
                </a:solidFill>
                <a:latin typeface="Garamond" panose="02020404030301010803" pitchFamily="18" charset="0"/>
                <a:ea typeface="ＭＳ Ｐゴシック" panose="020B0600070205080204" pitchFamily="34" charset="-128"/>
              </a:rPr>
              <a:t>(2012-2014: Universitat de Chicago) </a:t>
            </a:r>
            <a:r>
              <a:rPr lang="ca-ES" altLang="ca-ES" sz="3000" b="1">
                <a:solidFill>
                  <a:srgbClr val="C00000"/>
                </a:solidFill>
                <a:latin typeface="Garamond" panose="02020404030301010803" pitchFamily="18" charset="0"/>
                <a:ea typeface="ＭＳ Ｐゴシック" panose="020B0600070205080204" pitchFamily="34" charset="-128"/>
              </a:rPr>
              <a:t>Context!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B7B61274-883D-404B-9A1A-1881282C6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eaLnBrk="1" hangingPunct="1"/>
            <a:r>
              <a:rPr lang="ca-ES" altLang="ca-ES">
                <a:latin typeface="Garamond" panose="02020404030301010803" pitchFamily="18" charset="0"/>
                <a:ea typeface="ＭＳ Ｐゴシック" panose="020B0600070205080204" pitchFamily="34" charset="-128"/>
              </a:rPr>
              <a:t>Sessió. Pau Casals. Música i exili</a:t>
            </a:r>
          </a:p>
        </p:txBody>
      </p:sp>
      <p:sp>
        <p:nvSpPr>
          <p:cNvPr id="3" name="Contenidor de contingut 2">
            <a:extLst>
              <a:ext uri="{FF2B5EF4-FFF2-40B4-BE49-F238E27FC236}">
                <a16:creationId xmlns:a16="http://schemas.microsoft.com/office/drawing/2014/main" id="{FA08DB93-49F5-4B44-BB69-36762B1048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ca-ES" altLang="ca-ES" sz="2700">
                <a:latin typeface="Garamond" panose="02020404030301010803" pitchFamily="18" charset="0"/>
                <a:ea typeface="ＭＳ Ｐゴシック" panose="020B0600070205080204" pitchFamily="34" charset="-128"/>
              </a:rPr>
              <a:t>[Dues hores]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ca-ES" altLang="ca-ES" sz="2700" b="1">
                <a:latin typeface="Garamond" panose="02020404030301010803" pitchFamily="18" charset="0"/>
                <a:ea typeface="ＭＳ Ｐゴシック" panose="020B0600070205080204" pitchFamily="34" charset="-128"/>
              </a:rPr>
              <a:t>Objectius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ca-ES" altLang="ca-ES" sz="2700">
                <a:latin typeface="Garamond" panose="02020404030301010803" pitchFamily="18" charset="0"/>
                <a:ea typeface="ＭＳ Ｐゴシック" panose="020B0600070205080204" pitchFamily="34" charset="-128"/>
              </a:rPr>
              <a:t>-introducció de l</a:t>
            </a:r>
            <a:r>
              <a:rPr lang="ja-JP" altLang="ca-ES" sz="2700">
                <a:latin typeface="Garamond" panose="02020404030301010803" pitchFamily="18" charset="0"/>
                <a:ea typeface="ＭＳ Ｐゴシック" panose="020B0600070205080204" pitchFamily="34" charset="-128"/>
              </a:rPr>
              <a:t>’</a:t>
            </a:r>
            <a:r>
              <a:rPr lang="ca-ES" altLang="ja-JP" sz="2700">
                <a:latin typeface="Garamond" panose="02020404030301010803" pitchFamily="18" charset="0"/>
                <a:ea typeface="ＭＳ Ｐゴシック" panose="020B0600070205080204" pitchFamily="34" charset="-128"/>
              </a:rPr>
              <a:t>estil indirecte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ca-ES" altLang="ca-ES" sz="2700">
              <a:latin typeface="Garamond" panose="02020404030301010803" pitchFamily="18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ca-ES" altLang="ca-ES" sz="2700">
                <a:latin typeface="Garamond" panose="02020404030301010803" pitchFamily="18" charset="0"/>
                <a:ea typeface="ＭＳ Ｐゴシック" panose="020B0600070205080204" pitchFamily="34" charset="-128"/>
              </a:rPr>
              <a:t>-introducció de la combinació condicional-imperfet de subjuntiu (si m</a:t>
            </a:r>
            <a:r>
              <a:rPr lang="ja-JP" altLang="ca-ES" sz="2700">
                <a:latin typeface="Garamond" panose="02020404030301010803" pitchFamily="18" charset="0"/>
                <a:ea typeface="ＭＳ Ｐゴシック" panose="020B0600070205080204" pitchFamily="34" charset="-128"/>
              </a:rPr>
              <a:t>’</a:t>
            </a:r>
            <a:r>
              <a:rPr lang="ca-ES" altLang="ja-JP" sz="2700">
                <a:latin typeface="Garamond" panose="02020404030301010803" pitchFamily="18" charset="0"/>
                <a:ea typeface="ＭＳ Ｐゴシック" panose="020B0600070205080204" pitchFamily="34" charset="-128"/>
              </a:rPr>
              <a:t>exiliés, aniria a...)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ca-ES" altLang="ca-ES" sz="2700">
              <a:latin typeface="Garamond" panose="02020404030301010803" pitchFamily="18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ca-ES" altLang="ca-ES" sz="2700">
                <a:latin typeface="Garamond" panose="02020404030301010803" pitchFamily="18" charset="0"/>
                <a:ea typeface="ＭＳ Ｐゴシック" panose="020B0600070205080204" pitchFamily="34" charset="-128"/>
              </a:rPr>
              <a:t>-pràctica dels continguts treballats en sessions anteriors de la unitat 5: expressió de sentiments, marcadors temporals, combinació de perifràstic i imperfet, substitució pronominal.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ítulo 1">
            <a:extLst>
              <a:ext uri="{FF2B5EF4-FFF2-40B4-BE49-F238E27FC236}">
                <a16:creationId xmlns:a16="http://schemas.microsoft.com/office/drawing/2014/main" id="{3254282B-E9FF-4D01-B042-5F846C79BE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a-ES" altLang="ca-ES">
                <a:ea typeface="ＭＳ Ｐゴシック" panose="020B0600070205080204" pitchFamily="34" charset="-128"/>
              </a:rPr>
              <a:t>Pau Casals </a:t>
            </a:r>
            <a:r>
              <a:rPr lang="ca-ES" altLang="es-ES">
                <a:ea typeface="ＭＳ Ｐゴシック" panose="020B0600070205080204" pitchFamily="34" charset="-128"/>
              </a:rPr>
              <a:t>“</a:t>
            </a:r>
            <a:r>
              <a:rPr lang="ca-ES" altLang="ca-ES">
                <a:ea typeface="ＭＳ Ｐゴシック" panose="020B0600070205080204" pitchFamily="34" charset="-128"/>
              </a:rPr>
              <a:t>El cant dels ocells</a:t>
            </a:r>
            <a:r>
              <a:rPr lang="ca-ES" altLang="es-ES">
                <a:ea typeface="ＭＳ Ｐゴシック" panose="020B0600070205080204" pitchFamily="34" charset="-128"/>
              </a:rPr>
              <a:t>”</a:t>
            </a:r>
            <a:endParaRPr lang="ca-ES" altLang="ca-ES">
              <a:ea typeface="ＭＳ Ｐゴシック" panose="020B0600070205080204" pitchFamily="34" charset="-128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C576F16-DDC8-4A90-B4F3-539503FFE4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a-ES" altLang="ca-ES">
                <a:ea typeface="ＭＳ Ｐゴシック" panose="020B0600070205080204" pitchFamily="34" charset="-128"/>
              </a:rPr>
              <a:t>13 de novembre, 1961, concert a la Casa Blanca per al President Kennedy. </a:t>
            </a:r>
          </a:p>
          <a:p>
            <a:pPr eaLnBrk="1" hangingPunct="1"/>
            <a:r>
              <a:rPr lang="es-ES_tradnl" altLang="ca-ES">
                <a:ea typeface="ＭＳ Ｐゴシック" panose="020B0600070205080204" pitchFamily="34" charset="-128"/>
                <a:hlinkClick r:id="rId3"/>
              </a:rPr>
              <a:t>Pau Casals_El cant dels ocells</a:t>
            </a:r>
            <a:endParaRPr lang="es-ES_tradnl" altLang="ca-ES">
              <a:ea typeface="ＭＳ Ｐゴシック" panose="020B0600070205080204" pitchFamily="34" charset="-128"/>
            </a:endParaRPr>
          </a:p>
          <a:p>
            <a:pPr eaLnBrk="1" hangingPunct="1"/>
            <a:r>
              <a:rPr lang="es-ES_tradnl" altLang="ca-ES">
                <a:ea typeface="ＭＳ Ｐゴシック" panose="020B0600070205080204" pitchFamily="34" charset="-128"/>
              </a:rPr>
              <a:t>Què sentia Pau Casals quan tocava aquesta cançó?</a:t>
            </a:r>
          </a:p>
        </p:txBody>
      </p:sp>
      <p:pic>
        <p:nvPicPr>
          <p:cNvPr id="28675" name="Imagen 3">
            <a:extLst>
              <a:ext uri="{FF2B5EF4-FFF2-40B4-BE49-F238E27FC236}">
                <a16:creationId xmlns:a16="http://schemas.microsoft.com/office/drawing/2014/main" id="{C83A3635-828D-4974-90A0-5BAD130629C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7700" y="4870450"/>
            <a:ext cx="53086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6EE4C8-B7EF-434F-B64D-F34562F97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14313"/>
            <a:ext cx="9144000" cy="1143000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eaLnBrk="1" hangingPunct="1"/>
            <a:r>
              <a:rPr lang="ca-ES" altLang="ca-ES" sz="2700">
                <a:latin typeface="Garamond" panose="02020404030301010803" pitchFamily="18" charset="0"/>
                <a:ea typeface="ＭＳ Ｐゴシック" panose="020B0600070205080204" pitchFamily="34" charset="-128"/>
              </a:rPr>
              <a:t>Escoltem </a:t>
            </a:r>
            <a:r>
              <a:rPr lang="ca-ES" altLang="ca-ES" sz="2700">
                <a:latin typeface="Garamond" panose="02020404030301010803" pitchFamily="18" charset="0"/>
                <a:ea typeface="ＭＳ Ｐゴシック" panose="020B0600070205080204" pitchFamily="34" charset="-128"/>
                <a:hlinkClick r:id="rId3"/>
              </a:rPr>
              <a:t>Corrandes d'exili</a:t>
            </a:r>
            <a:r>
              <a:rPr lang="ca-ES" altLang="ca-ES" sz="2700">
                <a:latin typeface="Garamond" panose="02020404030301010803" pitchFamily="18" charset="0"/>
                <a:ea typeface="ＭＳ Ｐゴシック" panose="020B0600070205080204" pitchFamily="34" charset="-128"/>
              </a:rPr>
              <a:t>, de Pere Quart, cantades per Sílvia Pérez Cruz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B2217BC-F21B-4F2B-A70C-BDDBDAEFF5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57313"/>
            <a:ext cx="8229600" cy="47688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a-ES" altLang="ca-ES" sz="2200">
                <a:latin typeface="Garamond" panose="02020404030301010803" pitchFamily="18" charset="0"/>
                <a:ea typeface="ＭＳ Ｐゴシック" panose="020B0600070205080204" pitchFamily="34" charset="-128"/>
              </a:rPr>
              <a:t>Dibuixeu una línia i a sobre l</a:t>
            </a:r>
            <a:r>
              <a:rPr lang="ja-JP" altLang="ca-ES" sz="2200">
                <a:latin typeface="Garamond" panose="02020404030301010803" pitchFamily="18" charset="0"/>
                <a:ea typeface="ＭＳ Ｐゴシック" panose="020B0600070205080204" pitchFamily="34" charset="-128"/>
              </a:rPr>
              <a:t>’</a:t>
            </a:r>
            <a:r>
              <a:rPr lang="ca-ES" altLang="ja-JP" sz="2200">
                <a:latin typeface="Garamond" panose="02020404030301010803" pitchFamily="18" charset="0"/>
                <a:ea typeface="ＭＳ Ｐゴシック" panose="020B0600070205080204" pitchFamily="34" charset="-128"/>
              </a:rPr>
              <a:t>evolució dels sentiments amb què associeu la música. 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es-ES_tradnl" altLang="ca-ES" sz="2200" b="1">
                <a:latin typeface="Garamond" panose="02020404030301010803" pitchFamily="18" charset="0"/>
                <a:ea typeface="ＭＳ Ｐゴシック" panose="020B0600070205080204" pitchFamily="34" charset="-128"/>
              </a:rPr>
              <a:t>Com és aquesta música? Què et fa sentir?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s-ES_tradnl" altLang="ca-ES" sz="2200">
                <a:latin typeface="Garamond" panose="02020404030301010803" pitchFamily="18" charset="0"/>
                <a:ea typeface="ＭＳ Ｐゴシック" panose="020B0600070205080204" pitchFamily="34" charset="-128"/>
              </a:rPr>
              <a:t>	-Al principi és… lenta/ intensa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s-ES_tradnl" altLang="ca-ES" sz="2200">
                <a:latin typeface="Garamond" panose="02020404030301010803" pitchFamily="18" charset="0"/>
                <a:ea typeface="ＭＳ Ｐゴシック" panose="020B0600070205080204" pitchFamily="34" charset="-128"/>
              </a:rPr>
              <a:t>	-Després…, Més endavant…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s-ES_tradnl" altLang="ca-ES" sz="2200">
                <a:latin typeface="Garamond" panose="02020404030301010803" pitchFamily="18" charset="0"/>
                <a:ea typeface="ＭＳ Ｐゴシック" panose="020B0600070205080204" pitchFamily="34" charset="-128"/>
              </a:rPr>
              <a:t>	-De cop, /De sobte…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s-ES_tradnl" altLang="ca-ES" sz="2200">
                <a:latin typeface="Garamond" panose="02020404030301010803" pitchFamily="18" charset="0"/>
                <a:ea typeface="ＭＳ Ｐゴシック" panose="020B0600070205080204" pitchFamily="34" charset="-128"/>
              </a:rPr>
              <a:t>	-Es posa a cridar/ a plorar/ a riure…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s-ES_tradnl" altLang="ca-ES" sz="2200">
                <a:latin typeface="Garamond" panose="02020404030301010803" pitchFamily="18" charset="0"/>
                <a:ea typeface="ＭＳ Ｐゴシック" panose="020B0600070205080204" pitchFamily="34" charset="-128"/>
              </a:rPr>
              <a:t>	-Però de seguida…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s-ES_tradnl" altLang="ca-ES" sz="2200">
                <a:latin typeface="Garamond" panose="02020404030301010803" pitchFamily="18" charset="0"/>
                <a:ea typeface="ＭＳ Ｐゴシック" panose="020B0600070205080204" pitchFamily="34" charset="-128"/>
              </a:rPr>
              <a:t>	-Després torna a ser…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s-ES_tradnl" altLang="ca-ES" sz="2200">
                <a:latin typeface="Garamond" panose="02020404030301010803" pitchFamily="18" charset="0"/>
                <a:ea typeface="ＭＳ Ｐゴシック" panose="020B0600070205080204" pitchFamily="34" charset="-128"/>
              </a:rPr>
              <a:t>	-Llavors/ Aleshores…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ca-ES" altLang="ca-ES" sz="2200">
                <a:ea typeface="ＭＳ Ｐゴシック" panose="020B0600070205080204" pitchFamily="34" charset="-128"/>
              </a:rPr>
              <a:t>		</a:t>
            </a:r>
            <a:r>
              <a:rPr lang="ca-ES" altLang="ca-ES" sz="2200">
                <a:latin typeface="Garamond" panose="02020404030301010803" pitchFamily="18" charset="0"/>
                <a:ea typeface="ＭＳ Ｐゴシック" panose="020B0600070205080204" pitchFamily="34" charset="-128"/>
              </a:rPr>
              <a:t>-Va més ràpid... va més a poc a poc...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ca-ES" altLang="ca-ES" sz="2200">
                <a:latin typeface="Garamond" panose="02020404030301010803" pitchFamily="18" charset="0"/>
                <a:ea typeface="ＭＳ Ｐゴシック" panose="020B0600070205080204" pitchFamily="34" charset="-128"/>
              </a:rPr>
              <a:t>		-S</a:t>
            </a:r>
            <a:r>
              <a:rPr lang="ja-JP" altLang="ca-ES" sz="2200">
                <a:latin typeface="Garamond" panose="02020404030301010803" pitchFamily="18" charset="0"/>
                <a:ea typeface="ＭＳ Ｐゴシック" panose="020B0600070205080204" pitchFamily="34" charset="-128"/>
              </a:rPr>
              <a:t>’</a:t>
            </a:r>
            <a:r>
              <a:rPr lang="ca-ES" altLang="ja-JP" sz="2200">
                <a:latin typeface="Garamond" panose="02020404030301010803" pitchFamily="18" charset="0"/>
                <a:ea typeface="ＭＳ Ｐゴシック" panose="020B0600070205080204" pitchFamily="34" charset="-128"/>
              </a:rPr>
              <a:t>atura... Es para...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ca-ES" altLang="ca-ES" sz="2200">
                <a:latin typeface="Garamond" panose="02020404030301010803" pitchFamily="18" charset="0"/>
                <a:ea typeface="ＭＳ Ｐゴシック" panose="020B0600070205080204" pitchFamily="34" charset="-128"/>
              </a:rPr>
              <a:t>		-És més fluixa/ forta/suau..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ca-ES" altLang="ca-ES" sz="2200">
                <a:latin typeface="Garamond" panose="02020404030301010803" pitchFamily="18" charset="0"/>
                <a:ea typeface="ＭＳ Ｐゴシック" panose="020B0600070205080204" pitchFamily="34" charset="-128"/>
              </a:rPr>
              <a:t>		-És més trista/ alegre...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es-ES_tradnl" altLang="ca-ES" sz="2200">
              <a:latin typeface="Garamond" panose="02020404030301010803" pitchFamily="18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80000"/>
              </a:lnSpc>
            </a:pPr>
            <a:endParaRPr lang="ca-ES" altLang="ca-ES" sz="2200">
              <a:ea typeface="ＭＳ Ｐゴシック" panose="020B0600070205080204" pitchFamily="34" charset="-128"/>
            </a:endParaRPr>
          </a:p>
        </p:txBody>
      </p:sp>
      <p:pic>
        <p:nvPicPr>
          <p:cNvPr id="30723" name="Picture 2" descr="http://t2.gstatic.com/images?q=tbn:ANd9GcRC85N6wHjqtaecRzE-GRl6K7nffgiCqxGvca-4MWpYuqfEvpn2">
            <a:extLst>
              <a:ext uri="{FF2B5EF4-FFF2-40B4-BE49-F238E27FC236}">
                <a16:creationId xmlns:a16="http://schemas.microsoft.com/office/drawing/2014/main" id="{F5E8A687-ADA6-416B-B8E0-865CA472ED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3625" y="1857375"/>
            <a:ext cx="2667000" cy="348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5C5F0E-59C4-4114-BCA8-BC29AD5CA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113" y="650875"/>
            <a:ext cx="7345362" cy="600075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s-ES_tradnl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1971: </a:t>
            </a:r>
            <a:r>
              <a:rPr lang="ca-E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Discurs de Pau Casals a les Nacions Unides</a:t>
            </a:r>
            <a:r>
              <a:rPr lang="es-ES_tradnl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br>
              <a:rPr lang="es-ES_tradnl" sz="2200" dirty="0">
                <a:ea typeface="+mj-ea"/>
              </a:rPr>
            </a:br>
            <a:endParaRPr lang="ca-ES" sz="2200" dirty="0">
              <a:ea typeface="+mj-ea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627FDA3-707E-47B0-A4FA-4A812FB155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625" y="1500188"/>
            <a:ext cx="8504238" cy="52943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ca-ES" altLang="ca-ES" sz="2500">
                <a:ea typeface="ＭＳ Ｐゴシック" panose="020B0600070205080204" pitchFamily="34" charset="-128"/>
              </a:rPr>
              <a:t>Aquest és l</a:t>
            </a:r>
            <a:r>
              <a:rPr lang="ja-JP" altLang="ca-ES" sz="2500">
                <a:ea typeface="ＭＳ Ｐゴシック" panose="020B0600070205080204" pitchFamily="34" charset="-128"/>
              </a:rPr>
              <a:t>’</a:t>
            </a:r>
            <a:r>
              <a:rPr lang="ca-ES" altLang="ja-JP" sz="2500">
                <a:ea typeface="ＭＳ Ｐゴシック" panose="020B0600070205080204" pitchFamily="34" charset="-128"/>
              </a:rPr>
              <a:t>honor més gran que he rebut a la meva vida. La pau ha estat sempre la meva més gran preocupació. Ja en la meva infantesa </a:t>
            </a:r>
            <a:r>
              <a:rPr lang="ca-ES" altLang="ja-JP" sz="2500" i="1">
                <a:ea typeface="ＭＳ Ｐゴシック" panose="020B0600070205080204" pitchFamily="34" charset="-128"/>
              </a:rPr>
              <a:t>vaig aprendre </a:t>
            </a:r>
            <a:r>
              <a:rPr lang="ca-ES" altLang="ja-JP" sz="2500">
                <a:ea typeface="ＭＳ Ｐゴシック" panose="020B0600070205080204" pitchFamily="34" charset="-128"/>
              </a:rPr>
              <a:t>a estimar-la. La meva mare – una dona excepcional, genial - , quan jo </a:t>
            </a:r>
            <a:r>
              <a:rPr lang="ca-ES" altLang="ja-JP" sz="2500" i="1">
                <a:ea typeface="ＭＳ Ｐゴシック" panose="020B0600070205080204" pitchFamily="34" charset="-128"/>
              </a:rPr>
              <a:t>era</a:t>
            </a:r>
            <a:r>
              <a:rPr lang="ca-ES" altLang="ja-JP" sz="2500">
                <a:ea typeface="ＭＳ Ｐゴシック" panose="020B0600070205080204" pitchFamily="34" charset="-128"/>
              </a:rPr>
              <a:t> noi, ja em </a:t>
            </a:r>
            <a:r>
              <a:rPr lang="ca-ES" altLang="ja-JP" sz="2500" i="1">
                <a:ea typeface="ＭＳ Ｐゴシック" panose="020B0600070205080204" pitchFamily="34" charset="-128"/>
              </a:rPr>
              <a:t>parlava</a:t>
            </a:r>
            <a:r>
              <a:rPr lang="ca-ES" altLang="ja-JP" sz="2500">
                <a:ea typeface="ＭＳ Ｐゴシック" panose="020B0600070205080204" pitchFamily="34" charset="-128"/>
              </a:rPr>
              <a:t> de la pau, perquè en aquells temps també </a:t>
            </a:r>
            <a:r>
              <a:rPr lang="ca-ES" altLang="ja-JP" sz="2500" i="1">
                <a:ea typeface="ＭＳ Ｐゴシック" panose="020B0600070205080204" pitchFamily="34" charset="-128"/>
              </a:rPr>
              <a:t>hi havia </a:t>
            </a:r>
            <a:r>
              <a:rPr lang="ca-ES" altLang="ja-JP" sz="2500">
                <a:ea typeface="ＭＳ Ｐゴシック" panose="020B0600070205080204" pitchFamily="34" charset="-128"/>
              </a:rPr>
              <a:t>moltes guerres. A més, sóc català. Catalunya </a:t>
            </a:r>
            <a:r>
              <a:rPr lang="ca-ES" altLang="ja-JP" sz="2500" i="1">
                <a:ea typeface="ＭＳ Ｐゴシック" panose="020B0600070205080204" pitchFamily="34" charset="-128"/>
              </a:rPr>
              <a:t>va tenir </a:t>
            </a:r>
            <a:r>
              <a:rPr lang="ca-ES" altLang="ja-JP" sz="2500">
                <a:ea typeface="ＭＳ Ｐゴシック" panose="020B0600070205080204" pitchFamily="34" charset="-128"/>
              </a:rPr>
              <a:t>el primer Parlament democràtic molt abans que Anglaterra. I </a:t>
            </a:r>
            <a:r>
              <a:rPr lang="ca-ES" altLang="ja-JP" sz="2500" i="1">
                <a:ea typeface="ＭＳ Ｐゴシック" panose="020B0600070205080204" pitchFamily="34" charset="-128"/>
              </a:rPr>
              <a:t>va ser </a:t>
            </a:r>
            <a:r>
              <a:rPr lang="ca-ES" altLang="ja-JP" sz="2500">
                <a:ea typeface="ＭＳ Ｐゴシック" panose="020B0600070205080204" pitchFamily="34" charset="-128"/>
              </a:rPr>
              <a:t>al meu país on hi </a:t>
            </a:r>
            <a:r>
              <a:rPr lang="ca-ES" altLang="ja-JP" sz="2500" i="1">
                <a:ea typeface="ＭＳ Ｐゴシック" panose="020B0600070205080204" pitchFamily="34" charset="-128"/>
              </a:rPr>
              <a:t>va haver </a:t>
            </a:r>
            <a:r>
              <a:rPr lang="ca-ES" altLang="ja-JP" sz="2500">
                <a:ea typeface="ＭＳ Ｐゴシック" panose="020B0600070205080204" pitchFamily="34" charset="-128"/>
              </a:rPr>
              <a:t>les primeres nacions unides. En aquell temps – segle onze – van reunir-se a Toluges – avui França – per parlar de la pau, perquè els catalans d</a:t>
            </a:r>
            <a:r>
              <a:rPr lang="ja-JP" altLang="ca-ES" sz="2500">
                <a:ea typeface="ＭＳ Ｐゴシック" panose="020B0600070205080204" pitchFamily="34" charset="-128"/>
              </a:rPr>
              <a:t>’</a:t>
            </a:r>
            <a:r>
              <a:rPr lang="ca-ES" altLang="ja-JP" sz="2500">
                <a:ea typeface="ＭＳ Ｐゴシック" panose="020B0600070205080204" pitchFamily="34" charset="-128"/>
              </a:rPr>
              <a:t>aquell temps ja </a:t>
            </a:r>
            <a:r>
              <a:rPr lang="ca-ES" altLang="ja-JP" sz="2500" i="1">
                <a:ea typeface="ＭＳ Ｐゴシック" panose="020B0600070205080204" pitchFamily="34" charset="-128"/>
              </a:rPr>
              <a:t>estaven</a:t>
            </a:r>
            <a:r>
              <a:rPr lang="ca-ES" altLang="ja-JP" sz="2500">
                <a:ea typeface="ＭＳ Ｐゴシック" panose="020B0600070205080204" pitchFamily="34" charset="-128"/>
              </a:rPr>
              <a:t> contra, CONTRA la guerra. Per això les Nacions Unides, que treballen únicament per l</a:t>
            </a:r>
            <a:r>
              <a:rPr lang="ja-JP" altLang="ca-ES" sz="2500">
                <a:ea typeface="ＭＳ Ｐゴシック" panose="020B0600070205080204" pitchFamily="34" charset="-128"/>
              </a:rPr>
              <a:t>’</a:t>
            </a:r>
            <a:r>
              <a:rPr lang="ca-ES" altLang="ja-JP" sz="2500">
                <a:ea typeface="ＭＳ Ｐゴシック" panose="020B0600070205080204" pitchFamily="34" charset="-128"/>
              </a:rPr>
              <a:t>ideal de la pau, estan en el meu cor, perquè tot allò referent a la pau hi va directament. (...)</a:t>
            </a:r>
            <a:br>
              <a:rPr lang="ca-ES" altLang="ja-JP" sz="2500">
                <a:ea typeface="ＭＳ Ｐゴシック" panose="020B0600070205080204" pitchFamily="34" charset="-128"/>
              </a:rPr>
            </a:br>
            <a:br>
              <a:rPr lang="en-GB" altLang="ja-JP" sz="2500">
                <a:ea typeface="ＭＳ Ｐゴシック" panose="020B0600070205080204" pitchFamily="34" charset="-128"/>
              </a:rPr>
            </a:br>
            <a:endParaRPr lang="ca-ES" altLang="ca-ES" sz="2500">
              <a:ea typeface="ＭＳ Ｐゴシック" panose="020B0600070205080204" pitchFamily="34" charset="-128"/>
            </a:endParaRPr>
          </a:p>
        </p:txBody>
      </p:sp>
      <p:sp>
        <p:nvSpPr>
          <p:cNvPr id="5" name="QuadreDeText 4">
            <a:extLst>
              <a:ext uri="{FF2B5EF4-FFF2-40B4-BE49-F238E27FC236}">
                <a16:creationId xmlns:a16="http://schemas.microsoft.com/office/drawing/2014/main" id="{A91FB6B4-E67E-4034-B570-A87C667E297F}"/>
              </a:ext>
            </a:extLst>
          </p:cNvPr>
          <p:cNvSpPr txBox="1"/>
          <p:nvPr/>
        </p:nvSpPr>
        <p:spPr>
          <a:xfrm>
            <a:off x="900113" y="950913"/>
            <a:ext cx="7345362" cy="4302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</a:rPr>
              <a:t>1971: Medalla</a:t>
            </a:r>
            <a:r>
              <a:rPr lang="es-ES_tradnl" dirty="0">
                <a:latin typeface="+mn-lt"/>
                <a:ea typeface="+mn-ea"/>
              </a:rPr>
              <a:t> </a:t>
            </a:r>
            <a:r>
              <a:rPr lang="es-ES_tradnl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</a:rPr>
              <a:t>de la Pau</a:t>
            </a:r>
            <a:endParaRPr lang="ca-ES" sz="2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6" name="QuadreDeText 5">
            <a:extLst>
              <a:ext uri="{FF2B5EF4-FFF2-40B4-BE49-F238E27FC236}">
                <a16:creationId xmlns:a16="http://schemas.microsoft.com/office/drawing/2014/main" id="{27210306-AC73-4C99-9751-CF9CD4F1F4E9}"/>
              </a:ext>
            </a:extLst>
          </p:cNvPr>
          <p:cNvSpPr txBox="1"/>
          <p:nvPr/>
        </p:nvSpPr>
        <p:spPr>
          <a:xfrm>
            <a:off x="900113" y="238125"/>
            <a:ext cx="7345362" cy="446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</a:rPr>
              <a:t>1958: </a:t>
            </a:r>
            <a:r>
              <a:rPr lang="es-ES_tradnl" sz="2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</a:rPr>
              <a:t>Premi</a:t>
            </a:r>
            <a:r>
              <a:rPr lang="es-ES_tradnl"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</a:rPr>
              <a:t> Nobel de la Pau</a:t>
            </a:r>
            <a:endParaRPr lang="ca-ES" sz="2300" dirty="0">
              <a:latin typeface="+mn-lt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Marcador de contenido 2">
            <a:extLst>
              <a:ext uri="{FF2B5EF4-FFF2-40B4-BE49-F238E27FC236}">
                <a16:creationId xmlns:a16="http://schemas.microsoft.com/office/drawing/2014/main" id="{C54FF096-7BEB-4799-BB4E-66BA700572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ca-ES" altLang="ca-ES">
                <a:ea typeface="ＭＳ Ｐゴシック" panose="020B0600070205080204" pitchFamily="34" charset="-128"/>
              </a:rPr>
              <a:t>	Fa molts anys que no toco el violoncel en públic, però crec que he de fer-ho en aquesta ocasió. Tocaré una melodia del folklore català: </a:t>
            </a:r>
            <a:r>
              <a:rPr lang="ca-ES" altLang="es-ES">
                <a:ea typeface="ＭＳ Ｐゴシック" panose="020B0600070205080204" pitchFamily="34" charset="-128"/>
              </a:rPr>
              <a:t>“</a:t>
            </a:r>
            <a:r>
              <a:rPr lang="ca-ES" altLang="ca-ES">
                <a:ea typeface="ＭＳ Ｐゴシック" panose="020B0600070205080204" pitchFamily="34" charset="-128"/>
              </a:rPr>
              <a:t>El cant dels ocells</a:t>
            </a:r>
            <a:r>
              <a:rPr lang="ca-ES" altLang="es-ES">
                <a:ea typeface="ＭＳ Ｐゴシック" panose="020B0600070205080204" pitchFamily="34" charset="-128"/>
              </a:rPr>
              <a:t>”</a:t>
            </a:r>
            <a:r>
              <a:rPr lang="ca-ES" altLang="ca-ES">
                <a:ea typeface="ＭＳ Ｐゴシック" panose="020B0600070205080204" pitchFamily="34" charset="-128"/>
              </a:rPr>
              <a:t>. Els ocells, quan són al cel, canten: "Peace, Peace, Peace" (pau, pau, pau) i és una melodia que Bach, Beethoven i tots els grans haurien admirat i estimat. I, a més, </a:t>
            </a:r>
            <a:r>
              <a:rPr lang="ca-ES" altLang="ca-ES" i="1">
                <a:ea typeface="ＭＳ Ｐゴシック" panose="020B0600070205080204" pitchFamily="34" charset="-128"/>
              </a:rPr>
              <a:t>va néixer</a:t>
            </a:r>
            <a:r>
              <a:rPr lang="ca-ES" altLang="ca-ES">
                <a:ea typeface="ＭＳ Ｐゴシック" panose="020B0600070205080204" pitchFamily="34" charset="-128"/>
              </a:rPr>
              <a:t> de l</a:t>
            </a:r>
            <a:r>
              <a:rPr lang="ca-ES" altLang="es-ES">
                <a:ea typeface="ＭＳ Ｐゴシック" panose="020B0600070205080204" pitchFamily="34" charset="-128"/>
              </a:rPr>
              <a:t>’</a:t>
            </a:r>
            <a:r>
              <a:rPr lang="ca-ES" altLang="ca-ES">
                <a:ea typeface="ＭＳ Ｐゴシック" panose="020B0600070205080204" pitchFamily="34" charset="-128"/>
              </a:rPr>
              <a:t>ànima del meu poble, Catalunya. </a:t>
            </a:r>
            <a:endParaRPr lang="es-ES_tradnl" altLang="ca-ES">
              <a:ea typeface="ＭＳ Ｐゴシック" panose="020B0600070205080204" pitchFamily="34" charset="-128"/>
            </a:endParaRPr>
          </a:p>
          <a:p>
            <a:pPr eaLnBrk="1" hangingPunct="1"/>
            <a:endParaRPr lang="ca-ES" altLang="ca-ES">
              <a:ea typeface="ＭＳ Ｐゴシック" panose="020B0600070205080204" pitchFamily="34" charset="-128"/>
            </a:endParaRPr>
          </a:p>
          <a:p>
            <a:pPr eaLnBrk="1" hangingPunct="1"/>
            <a:endParaRPr lang="ca-ES" altLang="ca-E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3C8136-ED10-4CF3-A12C-16B3A8A575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eaLnBrk="1" hangingPunct="1"/>
            <a:r>
              <a:rPr lang="ca-ES" altLang="ca-ES" sz="4000">
                <a:ea typeface="ＭＳ Ｐゴシック" panose="020B0600070205080204" pitchFamily="34" charset="-128"/>
              </a:rPr>
              <a:t>Activitats de comprensió. Oralment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FD3051D-5C7C-4951-9F72-288A6B90E4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a-ES" altLang="ca-ES">
                <a:ea typeface="ＭＳ Ｐゴシック" panose="020B0600070205080204" pitchFamily="34" charset="-128"/>
              </a:rPr>
              <a:t>Què </a:t>
            </a:r>
            <a:r>
              <a:rPr lang="ca-ES" altLang="ca-ES" i="1">
                <a:ea typeface="ＭＳ Ｐゴシック" panose="020B0600070205080204" pitchFamily="34" charset="-128"/>
              </a:rPr>
              <a:t>va rebre </a:t>
            </a:r>
            <a:r>
              <a:rPr lang="ca-ES" altLang="ca-ES">
                <a:ea typeface="ＭＳ Ｐゴシック" panose="020B0600070205080204" pitchFamily="34" charset="-128"/>
              </a:rPr>
              <a:t>Pau Casals l</a:t>
            </a:r>
            <a:r>
              <a:rPr lang="ca-ES" altLang="es-ES">
                <a:ea typeface="ＭＳ Ｐゴシック" panose="020B0600070205080204" pitchFamily="34" charset="-128"/>
              </a:rPr>
              <a:t>’</a:t>
            </a:r>
            <a:r>
              <a:rPr lang="ca-ES" altLang="ca-ES">
                <a:ea typeface="ＭＳ Ｐゴシック" panose="020B0600070205080204" pitchFamily="34" charset="-128"/>
              </a:rPr>
              <a:t>any 1971?</a:t>
            </a:r>
          </a:p>
          <a:p>
            <a:pPr eaLnBrk="1" hangingPunct="1"/>
            <a:r>
              <a:rPr lang="ca-ES" altLang="ca-ES">
                <a:ea typeface="ＭＳ Ｐゴシック" panose="020B0600070205080204" pitchFamily="34" charset="-128"/>
              </a:rPr>
              <a:t>Qui </a:t>
            </a:r>
            <a:r>
              <a:rPr lang="ca-ES" altLang="ca-ES" i="1">
                <a:ea typeface="ＭＳ Ｐゴシック" panose="020B0600070205080204" pitchFamily="34" charset="-128"/>
              </a:rPr>
              <a:t>parlava</a:t>
            </a:r>
            <a:r>
              <a:rPr lang="ca-ES" altLang="ca-ES">
                <a:ea typeface="ＭＳ Ｐゴシック" panose="020B0600070205080204" pitchFamily="34" charset="-128"/>
              </a:rPr>
              <a:t> de pau a Casals durant tota la seva infantesa?</a:t>
            </a:r>
          </a:p>
          <a:p>
            <a:pPr eaLnBrk="1" hangingPunct="1"/>
            <a:r>
              <a:rPr lang="ca-ES" altLang="ca-ES">
                <a:ea typeface="ＭＳ Ｐゴシック" panose="020B0600070205080204" pitchFamily="34" charset="-128"/>
              </a:rPr>
              <a:t>Què </a:t>
            </a:r>
            <a:r>
              <a:rPr lang="ca-ES" altLang="ca-ES" i="1">
                <a:ea typeface="ＭＳ Ｐゴシック" panose="020B0600070205080204" pitchFamily="34" charset="-128"/>
              </a:rPr>
              <a:t>va tenir </a:t>
            </a:r>
            <a:r>
              <a:rPr lang="ca-ES" altLang="ca-ES">
                <a:ea typeface="ＭＳ Ｐゴシック" panose="020B0600070205080204" pitchFamily="34" charset="-128"/>
              </a:rPr>
              <a:t>Catalunya abans que Anglaterra?</a:t>
            </a:r>
          </a:p>
          <a:p>
            <a:pPr eaLnBrk="1" hangingPunct="1"/>
            <a:r>
              <a:rPr lang="ca-ES" altLang="ca-ES">
                <a:ea typeface="ＭＳ Ｐゴシック" panose="020B0600070205080204" pitchFamily="34" charset="-128"/>
              </a:rPr>
              <a:t>Què </a:t>
            </a:r>
            <a:r>
              <a:rPr lang="ca-ES" altLang="ca-ES" i="1">
                <a:ea typeface="ＭＳ Ｐゴシック" panose="020B0600070205080204" pitchFamily="34" charset="-128"/>
              </a:rPr>
              <a:t>va visitar </a:t>
            </a:r>
            <a:r>
              <a:rPr lang="ca-ES" altLang="ca-ES">
                <a:ea typeface="ＭＳ Ｐゴシック" panose="020B0600070205080204" pitchFamily="34" charset="-128"/>
              </a:rPr>
              <a:t>Pau Casals al final de la guerra?</a:t>
            </a:r>
          </a:p>
          <a:p>
            <a:pPr eaLnBrk="1" hangingPunct="1"/>
            <a:r>
              <a:rPr lang="ca-ES" altLang="ca-ES">
                <a:ea typeface="ＭＳ Ｐゴシック" panose="020B0600070205080204" pitchFamily="34" charset="-128"/>
              </a:rPr>
              <a:t>Quants presos s</a:t>
            </a:r>
            <a:r>
              <a:rPr lang="ca-ES" altLang="es-ES">
                <a:ea typeface="ＭＳ Ｐゴシック" panose="020B0600070205080204" pitchFamily="34" charset="-128"/>
              </a:rPr>
              <a:t>’</a:t>
            </a:r>
            <a:r>
              <a:rPr lang="ca-ES" altLang="ja-JP" i="1">
                <a:ea typeface="ＭＳ Ｐゴシック" panose="020B0600070205080204" pitchFamily="34" charset="-128"/>
              </a:rPr>
              <a:t>amuntegaven</a:t>
            </a:r>
            <a:r>
              <a:rPr lang="ca-ES" altLang="ja-JP">
                <a:ea typeface="ＭＳ Ｐゴシック" panose="020B0600070205080204" pitchFamily="34" charset="-128"/>
              </a:rPr>
              <a:t> als camps?</a:t>
            </a:r>
          </a:p>
          <a:p>
            <a:pPr eaLnBrk="1" hangingPunct="1"/>
            <a:r>
              <a:rPr lang="ca-ES" altLang="ca-ES">
                <a:ea typeface="ＭＳ Ｐゴシック" panose="020B0600070205080204" pitchFamily="34" charset="-128"/>
              </a:rPr>
              <a:t>Què </a:t>
            </a:r>
            <a:r>
              <a:rPr lang="ca-ES" altLang="ca-ES" i="1">
                <a:ea typeface="ＭＳ Ｐゴシック" panose="020B0600070205080204" pitchFamily="34" charset="-128"/>
              </a:rPr>
              <a:t>va organitzar </a:t>
            </a:r>
            <a:r>
              <a:rPr lang="ca-ES" altLang="ca-ES">
                <a:ea typeface="ＭＳ Ｐゴシック" panose="020B0600070205080204" pitchFamily="34" charset="-128"/>
              </a:rPr>
              <a:t>després de veure els camps?</a:t>
            </a:r>
          </a:p>
          <a:p>
            <a:pPr eaLnBrk="1" hangingPunct="1"/>
            <a:endParaRPr lang="ca-ES" altLang="ca-ES">
              <a:ea typeface="ＭＳ Ｐゴシック" panose="020B0600070205080204" pitchFamily="34" charset="-128"/>
            </a:endParaRPr>
          </a:p>
          <a:p>
            <a:pPr eaLnBrk="1" hangingPunct="1"/>
            <a:endParaRPr lang="ca-ES" altLang="ca-ES">
              <a:ea typeface="ＭＳ Ｐゴシック" panose="020B0600070205080204" pitchFamily="34" charset="-128"/>
            </a:endParaRPr>
          </a:p>
          <a:p>
            <a:pPr eaLnBrk="1" hangingPunct="1"/>
            <a:endParaRPr lang="ca-ES" altLang="ca-ES">
              <a:ea typeface="ＭＳ Ｐゴシック" panose="020B0600070205080204" pitchFamily="34" charset="-128"/>
            </a:endParaRPr>
          </a:p>
          <a:p>
            <a:pPr eaLnBrk="1" hangingPunct="1"/>
            <a:endParaRPr lang="ca-ES" altLang="ca-ES">
              <a:ea typeface="ＭＳ Ｐゴシック" panose="020B0600070205080204" pitchFamily="34" charset="-128"/>
            </a:endParaRPr>
          </a:p>
          <a:p>
            <a:pPr eaLnBrk="1" hangingPunct="1"/>
            <a:endParaRPr lang="ca-ES" altLang="ca-ES">
              <a:ea typeface="ＭＳ Ｐゴシック" panose="020B0600070205080204" pitchFamily="34" charset="-128"/>
            </a:endParaRPr>
          </a:p>
          <a:p>
            <a:pPr eaLnBrk="1" hangingPunct="1"/>
            <a:endParaRPr lang="ca-ES" altLang="ca-E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ítulo 1">
            <a:extLst>
              <a:ext uri="{FF2B5EF4-FFF2-40B4-BE49-F238E27FC236}">
                <a16:creationId xmlns:a16="http://schemas.microsoft.com/office/drawing/2014/main" id="{A1537E0E-FAF9-4DCD-B143-F8A5DFC65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a-ES" altLang="ca-ES" sz="2800">
                <a:ea typeface="ＭＳ Ｐゴシック" panose="020B0600070205080204" pitchFamily="34" charset="-128"/>
              </a:rPr>
              <a:t>Paraules de Pau Casals sobre el final de la guerra i l</a:t>
            </a:r>
            <a:r>
              <a:rPr lang="ca-ES" altLang="es-ES" sz="2800">
                <a:ea typeface="ＭＳ Ｐゴシック" panose="020B0600070205080204" pitchFamily="34" charset="-128"/>
              </a:rPr>
              <a:t>’</a:t>
            </a:r>
            <a:r>
              <a:rPr lang="ca-ES" altLang="ca-ES" sz="2800">
                <a:ea typeface="ＭＳ Ｐゴシック" panose="020B0600070205080204" pitchFamily="34" charset="-128"/>
              </a:rPr>
              <a:t>exili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F8DC9F6-AC62-4142-88E2-1DD38DE45F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3" y="1849438"/>
            <a:ext cx="7345362" cy="4216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a-ES" altLang="ca-ES" sz="2700">
                <a:ea typeface="ＭＳ Ｐゴシック" panose="020B0600070205080204" pitchFamily="34" charset="-128"/>
              </a:rPr>
              <a:t>Centenars de milers de persones </a:t>
            </a:r>
            <a:r>
              <a:rPr lang="ca-ES" altLang="ca-ES" sz="2700" i="1">
                <a:ea typeface="ＭＳ Ｐゴシック" panose="020B0600070205080204" pitchFamily="34" charset="-128"/>
              </a:rPr>
              <a:t>van</a:t>
            </a:r>
            <a:r>
              <a:rPr lang="ca-ES" altLang="ca-ES" sz="2700">
                <a:ea typeface="ＭＳ Ｐゴシック" panose="020B0600070205080204" pitchFamily="34" charset="-128"/>
              </a:rPr>
              <a:t> </a:t>
            </a:r>
            <a:r>
              <a:rPr lang="ca-ES" altLang="ca-ES" sz="2700" i="1">
                <a:ea typeface="ＭＳ Ｐゴシック" panose="020B0600070205080204" pitchFamily="34" charset="-128"/>
              </a:rPr>
              <a:t>marxar </a:t>
            </a:r>
            <a:r>
              <a:rPr lang="ca-ES" altLang="ca-ES" sz="2700" u="sng">
                <a:ea typeface="ＭＳ Ｐゴシック" panose="020B0600070205080204" pitchFamily="34" charset="-128"/>
              </a:rPr>
              <a:t>a l</a:t>
            </a:r>
            <a:r>
              <a:rPr lang="ja-JP" altLang="ca-ES" sz="2700" u="sng">
                <a:ea typeface="ＭＳ Ｐゴシック" panose="020B0600070205080204" pitchFamily="34" charset="-128"/>
              </a:rPr>
              <a:t>’</a:t>
            </a:r>
            <a:r>
              <a:rPr lang="ca-ES" altLang="ja-JP" sz="2700" u="sng">
                <a:ea typeface="ＭＳ Ｐゴシック" panose="020B0600070205080204" pitchFamily="34" charset="-128"/>
              </a:rPr>
              <a:t>exili</a:t>
            </a:r>
            <a:r>
              <a:rPr lang="ca-ES" altLang="ja-JP" sz="2700">
                <a:ea typeface="ＭＳ Ｐゴシック" panose="020B0600070205080204" pitchFamily="34" charset="-128"/>
              </a:rPr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ca-ES" altLang="ca-ES" sz="2700" i="1">
                <a:ea typeface="ＭＳ Ｐゴシック" panose="020B0600070205080204" pitchFamily="34" charset="-128"/>
              </a:rPr>
              <a:t>Vaig visitar </a:t>
            </a:r>
            <a:r>
              <a:rPr lang="ca-ES" altLang="ca-ES" sz="2700" u="sng">
                <a:ea typeface="ＭＳ Ｐゴシック" panose="020B0600070205080204" pitchFamily="34" charset="-128"/>
              </a:rPr>
              <a:t>alguns camps de concentració</a:t>
            </a:r>
            <a:r>
              <a:rPr lang="ca-ES" altLang="ca-ES" sz="2700">
                <a:ea typeface="ＭＳ Ｐゴシック" panose="020B0600070205080204" pitchFamily="34" charset="-128"/>
              </a:rPr>
              <a:t> on </a:t>
            </a:r>
            <a:r>
              <a:rPr lang="ca-ES" altLang="ca-ES" sz="2700" i="1">
                <a:ea typeface="ＭＳ Ｐゴシック" panose="020B0600070205080204" pitchFamily="34" charset="-128"/>
              </a:rPr>
              <a:t>confinaven</a:t>
            </a:r>
            <a:r>
              <a:rPr lang="ca-ES" altLang="ca-ES" sz="2700">
                <a:ea typeface="ＭＳ Ｐゴシック" panose="020B0600070205080204" pitchFamily="34" charset="-128"/>
              </a:rPr>
              <a:t> </a:t>
            </a:r>
            <a:r>
              <a:rPr lang="ca-ES" altLang="ca-ES" sz="2700" u="sng">
                <a:ea typeface="ＭＳ Ｐゴシック" panose="020B0600070205080204" pitchFamily="34" charset="-128"/>
              </a:rPr>
              <a:t>els refugiats espanyols</a:t>
            </a:r>
            <a:r>
              <a:rPr lang="ca-ES" altLang="ca-ES" sz="2700">
                <a:ea typeface="ＭＳ Ｐゴシック" panose="020B0600070205080204" pitchFamily="34" charset="-128"/>
              </a:rPr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ca-ES" altLang="ca-ES" sz="2700">
                <a:ea typeface="ＭＳ Ｐゴシック" panose="020B0600070205080204" pitchFamily="34" charset="-128"/>
              </a:rPr>
              <a:t>Les escenes que </a:t>
            </a:r>
            <a:r>
              <a:rPr lang="ca-ES" altLang="ca-ES" sz="2700" i="1">
                <a:ea typeface="ＭＳ Ｐゴシック" panose="020B0600070205080204" pitchFamily="34" charset="-128"/>
              </a:rPr>
              <a:t>vaig presenciar </a:t>
            </a:r>
            <a:r>
              <a:rPr lang="ca-ES" altLang="ca-ES" sz="2700" u="sng">
                <a:ea typeface="ＭＳ Ｐゴシック" panose="020B0600070205080204" pitchFamily="34" charset="-128"/>
              </a:rPr>
              <a:t>als camps de concentració </a:t>
            </a:r>
            <a:r>
              <a:rPr lang="ca-ES" altLang="ca-ES" sz="2700">
                <a:ea typeface="ＭＳ Ｐゴシック" panose="020B0600070205080204" pitchFamily="34" charset="-128"/>
              </a:rPr>
              <a:t>provenien de l</a:t>
            </a:r>
            <a:r>
              <a:rPr lang="ja-JP" altLang="ca-ES" sz="2700">
                <a:ea typeface="ＭＳ Ｐゴシック" panose="020B0600070205080204" pitchFamily="34" charset="-128"/>
              </a:rPr>
              <a:t>’</a:t>
            </a:r>
            <a:r>
              <a:rPr lang="ca-ES" altLang="ja-JP" sz="2700">
                <a:ea typeface="ＭＳ Ｐゴシック" panose="020B0600070205080204" pitchFamily="34" charset="-128"/>
              </a:rPr>
              <a:t>Infern de Dant.</a:t>
            </a:r>
          </a:p>
          <a:p>
            <a:pPr eaLnBrk="1" hangingPunct="1">
              <a:lnSpc>
                <a:spcPct val="80000"/>
              </a:lnSpc>
            </a:pPr>
            <a:r>
              <a:rPr lang="ca-ES" altLang="ca-ES" sz="2700" i="1">
                <a:ea typeface="ＭＳ Ｐゴシック" panose="020B0600070205080204" pitchFamily="34" charset="-128"/>
              </a:rPr>
              <a:t>Vaig sentir </a:t>
            </a:r>
            <a:r>
              <a:rPr lang="ca-ES" altLang="ca-ES" sz="2700">
                <a:ea typeface="ＭＳ Ｐゴシック" panose="020B0600070205080204" pitchFamily="34" charset="-128"/>
              </a:rPr>
              <a:t>que tenia un deure i amb els amics </a:t>
            </a:r>
            <a:r>
              <a:rPr lang="ca-ES" altLang="ca-ES" sz="2700" i="1">
                <a:ea typeface="ＭＳ Ｐゴシック" panose="020B0600070205080204" pitchFamily="34" charset="-128"/>
              </a:rPr>
              <a:t>vaig començar</a:t>
            </a:r>
            <a:r>
              <a:rPr lang="ca-ES" altLang="ca-ES" sz="2700">
                <a:ea typeface="ＭＳ Ｐゴシック" panose="020B0600070205080204" pitchFamily="34" charset="-128"/>
              </a:rPr>
              <a:t> </a:t>
            </a:r>
            <a:r>
              <a:rPr lang="ca-ES" altLang="ca-ES" sz="2700" u="sng">
                <a:ea typeface="ＭＳ Ｐゴシック" panose="020B0600070205080204" pitchFamily="34" charset="-128"/>
              </a:rPr>
              <a:t>l</a:t>
            </a:r>
            <a:r>
              <a:rPr lang="ja-JP" altLang="ca-ES" sz="2700" u="sng">
                <a:ea typeface="ＭＳ Ｐゴシック" panose="020B0600070205080204" pitchFamily="34" charset="-128"/>
              </a:rPr>
              <a:t>’</a:t>
            </a:r>
            <a:r>
              <a:rPr lang="ca-ES" altLang="ja-JP" sz="2700" u="sng">
                <a:ea typeface="ＭＳ Ｐゴシック" panose="020B0600070205080204" pitchFamily="34" charset="-128"/>
              </a:rPr>
              <a:t>organització d</a:t>
            </a:r>
            <a:r>
              <a:rPr lang="ja-JP" altLang="ca-ES" sz="2700" u="sng">
                <a:ea typeface="ＭＳ Ｐゴシック" panose="020B0600070205080204" pitchFamily="34" charset="-128"/>
              </a:rPr>
              <a:t>’</a:t>
            </a:r>
            <a:r>
              <a:rPr lang="ca-ES" altLang="ja-JP" sz="2700" u="sng">
                <a:ea typeface="ＭＳ Ｐゴシック" panose="020B0600070205080204" pitchFamily="34" charset="-128"/>
              </a:rPr>
              <a:t>ajuda als refugiats</a:t>
            </a:r>
            <a:r>
              <a:rPr lang="ca-ES" altLang="ja-JP" sz="2700">
                <a:ea typeface="ＭＳ Ｐゴシック" panose="020B0600070205080204" pitchFamily="34" charset="-128"/>
              </a:rPr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ca-ES" altLang="ca-ES" sz="2700">
                <a:ea typeface="ＭＳ Ｐゴシック" panose="020B0600070205080204" pitchFamily="34" charset="-128"/>
              </a:rPr>
              <a:t>En aquell moment, més de  cent mil presos s</a:t>
            </a:r>
            <a:r>
              <a:rPr lang="ja-JP" altLang="ca-ES" sz="2700">
                <a:ea typeface="ＭＳ Ｐゴシック" panose="020B0600070205080204" pitchFamily="34" charset="-128"/>
              </a:rPr>
              <a:t>’</a:t>
            </a:r>
            <a:r>
              <a:rPr lang="ca-ES" altLang="ja-JP" sz="2700" i="1">
                <a:ea typeface="ＭＳ Ｐゴシック" panose="020B0600070205080204" pitchFamily="34" charset="-128"/>
              </a:rPr>
              <a:t>amuntegaven</a:t>
            </a:r>
            <a:r>
              <a:rPr lang="ca-ES" altLang="ja-JP" sz="2700">
                <a:ea typeface="ＭＳ Ｐゴシック" panose="020B0600070205080204" pitchFamily="34" charset="-128"/>
              </a:rPr>
              <a:t> </a:t>
            </a:r>
            <a:r>
              <a:rPr lang="ca-ES" altLang="ja-JP" sz="2700" u="sng">
                <a:ea typeface="ＭＳ Ｐゴシック" panose="020B0600070205080204" pitchFamily="34" charset="-128"/>
              </a:rPr>
              <a:t>al camp d</a:t>
            </a:r>
            <a:r>
              <a:rPr lang="ja-JP" altLang="ca-ES" sz="2700" u="sng">
                <a:ea typeface="ＭＳ Ｐゴシック" panose="020B0600070205080204" pitchFamily="34" charset="-128"/>
              </a:rPr>
              <a:t>’</a:t>
            </a:r>
            <a:r>
              <a:rPr lang="ca-ES" altLang="ja-JP" sz="2700" u="sng">
                <a:ea typeface="ＭＳ Ｐゴシック" panose="020B0600070205080204" pitchFamily="34" charset="-128"/>
              </a:rPr>
              <a:t>Argelers</a:t>
            </a:r>
            <a:r>
              <a:rPr lang="ca-ES" altLang="ja-JP" sz="2700">
                <a:ea typeface="ＭＳ Ｐゴシック" panose="020B0600070205080204" pitchFamily="34" charset="-128"/>
              </a:rPr>
              <a:t>.</a:t>
            </a:r>
            <a:endParaRPr lang="ca-ES" altLang="ca-ES" sz="270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EDF3A3A1-42BA-487C-A59B-2C5E8820F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44475"/>
            <a:ext cx="9144000" cy="904875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eaLnBrk="1" hangingPunct="1"/>
            <a:r>
              <a:rPr lang="ca-ES" altLang="ca-ES">
                <a:latin typeface="Garamond" panose="02020404030301010803" pitchFamily="18" charset="0"/>
                <a:ea typeface="ＭＳ Ｐゴシック" panose="020B0600070205080204" pitchFamily="34" charset="-128"/>
              </a:rPr>
              <a:t>L</a:t>
            </a:r>
            <a:r>
              <a:rPr lang="ja-JP" altLang="ca-ES">
                <a:latin typeface="Garamond" panose="02020404030301010803" pitchFamily="18" charset="0"/>
                <a:ea typeface="ＭＳ Ｐゴシック" panose="020B0600070205080204" pitchFamily="34" charset="-128"/>
              </a:rPr>
              <a:t>’</a:t>
            </a:r>
            <a:r>
              <a:rPr lang="ca-ES" altLang="ja-JP">
                <a:latin typeface="Garamond" panose="02020404030301010803" pitchFamily="18" charset="0"/>
                <a:ea typeface="ＭＳ Ｐゴシック" panose="020B0600070205080204" pitchFamily="34" charset="-128"/>
              </a:rPr>
              <a:t>estil indirecte</a:t>
            </a:r>
            <a:endParaRPr lang="ca-ES" altLang="ca-ES">
              <a:latin typeface="Garamond" panose="02020404030301010803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3" name="Contenidor de contingut 2">
            <a:extLst>
              <a:ext uri="{FF2B5EF4-FFF2-40B4-BE49-F238E27FC236}">
                <a16:creationId xmlns:a16="http://schemas.microsoft.com/office/drawing/2014/main" id="{98080807-82FD-4A78-94D3-DD3000FBC0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3" y="1214438"/>
            <a:ext cx="7345362" cy="485140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ca-ES" altLang="ca-ES" sz="2800">
                <a:latin typeface="Garamond" panose="02020404030301010803" pitchFamily="18" charset="0"/>
                <a:ea typeface="ＭＳ Ｐゴシック" panose="020B0600070205080204" pitchFamily="34" charset="-128"/>
              </a:rPr>
              <a:t>Pau Casals: </a:t>
            </a:r>
            <a:r>
              <a:rPr lang="ca-ES" altLang="ca-ES" sz="2800" i="1">
                <a:latin typeface="Garamond" panose="02020404030301010803" pitchFamily="18" charset="0"/>
                <a:ea typeface="ＭＳ Ｐゴシック" panose="020B0600070205080204" pitchFamily="34" charset="-128"/>
              </a:rPr>
              <a:t>Fa</a:t>
            </a:r>
            <a:r>
              <a:rPr lang="ca-ES" altLang="ca-ES" sz="2800">
                <a:latin typeface="Garamond" panose="02020404030301010803" pitchFamily="18" charset="0"/>
                <a:ea typeface="ＭＳ Ｐゴシック" panose="020B0600070205080204" pitchFamily="34" charset="-128"/>
              </a:rPr>
              <a:t> molts anys que no </a:t>
            </a:r>
            <a:r>
              <a:rPr lang="ca-ES" altLang="ca-ES" sz="2800" i="1">
                <a:latin typeface="Garamond" panose="02020404030301010803" pitchFamily="18" charset="0"/>
                <a:ea typeface="ＭＳ Ｐゴシック" panose="020B0600070205080204" pitchFamily="34" charset="-128"/>
              </a:rPr>
              <a:t>toco</a:t>
            </a:r>
            <a:r>
              <a:rPr lang="ca-ES" altLang="ca-ES" sz="2800">
                <a:latin typeface="Garamond" panose="02020404030301010803" pitchFamily="18" charset="0"/>
                <a:ea typeface="ＭＳ Ｐゴシック" panose="020B0600070205080204" pitchFamily="34" charset="-128"/>
              </a:rPr>
              <a:t> el violoncel en públic.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a-ES" altLang="ca-ES" sz="2800">
                <a:latin typeface="Garamond" panose="02020404030301010803" pitchFamily="18" charset="0"/>
                <a:ea typeface="ＭＳ Ｐゴシック" panose="020B0600070205080204" pitchFamily="34" charset="-128"/>
              </a:rPr>
              <a:t>	-Casals va dir que </a:t>
            </a:r>
            <a:r>
              <a:rPr lang="ca-ES" altLang="ca-ES" sz="2800" i="1">
                <a:latin typeface="Garamond" panose="02020404030301010803" pitchFamily="18" charset="0"/>
                <a:ea typeface="ＭＳ Ｐゴシック" panose="020B0600070205080204" pitchFamily="34" charset="-128"/>
              </a:rPr>
              <a:t>feia</a:t>
            </a:r>
            <a:r>
              <a:rPr lang="ca-ES" altLang="ca-ES" sz="2800">
                <a:latin typeface="Garamond" panose="02020404030301010803" pitchFamily="18" charset="0"/>
                <a:ea typeface="ＭＳ Ｐゴシック" panose="020B0600070205080204" pitchFamily="34" charset="-128"/>
              </a:rPr>
              <a:t> molts anys que no </a:t>
            </a:r>
            <a:r>
              <a:rPr lang="ca-ES" altLang="ca-ES" sz="2800" i="1">
                <a:latin typeface="Garamond" panose="02020404030301010803" pitchFamily="18" charset="0"/>
                <a:ea typeface="ＭＳ Ｐゴシック" panose="020B0600070205080204" pitchFamily="34" charset="-128"/>
              </a:rPr>
              <a:t>tocava</a:t>
            </a:r>
            <a:r>
              <a:rPr lang="ca-ES" altLang="ca-ES" sz="2800">
                <a:latin typeface="Garamond" panose="02020404030301010803" pitchFamily="18" charset="0"/>
                <a:ea typeface="ＭＳ Ｐゴシック" panose="020B0600070205080204" pitchFamily="34" charset="-128"/>
              </a:rPr>
              <a:t> el violoncel.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a-ES" altLang="ca-ES" sz="2800">
                <a:latin typeface="Garamond" panose="02020404030301010803" pitchFamily="18" charset="0"/>
                <a:ea typeface="ＭＳ Ｐゴシック" panose="020B0600070205080204" pitchFamily="34" charset="-128"/>
              </a:rPr>
              <a:t>Pau Casals: </a:t>
            </a:r>
            <a:r>
              <a:rPr lang="ca-ES" altLang="ca-ES" sz="2800" i="1">
                <a:latin typeface="Garamond" panose="02020404030301010803" pitchFamily="18" charset="0"/>
                <a:ea typeface="ＭＳ Ｐゴシック" panose="020B0600070205080204" pitchFamily="34" charset="-128"/>
              </a:rPr>
              <a:t>És</a:t>
            </a:r>
            <a:r>
              <a:rPr lang="ca-ES" altLang="ca-ES" sz="2800">
                <a:latin typeface="Garamond" panose="02020404030301010803" pitchFamily="18" charset="0"/>
                <a:ea typeface="ＭＳ Ｐゴシック" panose="020B0600070205080204" pitchFamily="34" charset="-128"/>
              </a:rPr>
              <a:t> l</a:t>
            </a:r>
            <a:r>
              <a:rPr lang="ca-ES" altLang="es-ES" sz="2800">
                <a:latin typeface="Garamond" panose="02020404030301010803" pitchFamily="18" charset="0"/>
                <a:ea typeface="ＭＳ Ｐゴシック" panose="020B0600070205080204" pitchFamily="34" charset="-128"/>
              </a:rPr>
              <a:t>’</a:t>
            </a:r>
            <a:r>
              <a:rPr lang="ca-ES" altLang="ca-ES" sz="2800">
                <a:latin typeface="Garamond" panose="02020404030301010803" pitchFamily="18" charset="0"/>
                <a:ea typeface="ＭＳ Ｐゴシック" panose="020B0600070205080204" pitchFamily="34" charset="-128"/>
              </a:rPr>
              <a:t>honor més gran de la meva vida.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a-ES" altLang="ca-ES" sz="2800">
                <a:latin typeface="Garamond" panose="02020404030301010803" pitchFamily="18" charset="0"/>
                <a:ea typeface="ＭＳ Ｐゴシック" panose="020B0600070205080204" pitchFamily="34" charset="-128"/>
              </a:rPr>
              <a:t>	-Casals va dir que </a:t>
            </a:r>
            <a:r>
              <a:rPr lang="ca-ES" altLang="ca-ES" sz="2800" i="1">
                <a:latin typeface="Garamond" panose="02020404030301010803" pitchFamily="18" charset="0"/>
                <a:ea typeface="ＭＳ Ｐゴシック" panose="020B0600070205080204" pitchFamily="34" charset="-128"/>
              </a:rPr>
              <a:t>era</a:t>
            </a:r>
            <a:r>
              <a:rPr lang="ca-ES" altLang="ca-ES" sz="2800">
                <a:latin typeface="Garamond" panose="02020404030301010803" pitchFamily="18" charset="0"/>
                <a:ea typeface="ＭＳ Ｐゴシック" panose="020B0600070205080204" pitchFamily="34" charset="-128"/>
              </a:rPr>
              <a:t> l</a:t>
            </a:r>
            <a:r>
              <a:rPr lang="ca-ES" altLang="es-ES" sz="2800">
                <a:latin typeface="Garamond" panose="02020404030301010803" pitchFamily="18" charset="0"/>
                <a:ea typeface="ＭＳ Ｐゴシック" panose="020B0600070205080204" pitchFamily="34" charset="-128"/>
              </a:rPr>
              <a:t>’</a:t>
            </a:r>
            <a:r>
              <a:rPr lang="ca-ES" altLang="ca-ES" sz="2800">
                <a:latin typeface="Garamond" panose="02020404030301010803" pitchFamily="18" charset="0"/>
                <a:ea typeface="ＭＳ Ｐゴシック" panose="020B0600070205080204" pitchFamily="34" charset="-128"/>
              </a:rPr>
              <a:t>honor més gran de la seva vida. 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a-ES" altLang="ca-ES" sz="2800">
                <a:latin typeface="Garamond" panose="02020404030301010803" pitchFamily="18" charset="0"/>
                <a:ea typeface="ＭＳ Ｐゴシック" panose="020B0600070205080204" pitchFamily="34" charset="-128"/>
              </a:rPr>
              <a:t>Pau Casals: </a:t>
            </a:r>
            <a:r>
              <a:rPr lang="ca-ES" altLang="ca-ES" sz="2800" i="1">
                <a:latin typeface="Garamond" panose="02020404030301010803" pitchFamily="18" charset="0"/>
                <a:ea typeface="ＭＳ Ｐゴシック" panose="020B0600070205080204" pitchFamily="34" charset="-128"/>
              </a:rPr>
              <a:t>Vaig visitar </a:t>
            </a:r>
            <a:r>
              <a:rPr lang="ca-ES" altLang="ca-ES" sz="2800">
                <a:latin typeface="Garamond" panose="02020404030301010803" pitchFamily="18" charset="0"/>
                <a:ea typeface="ＭＳ Ｐゴシック" panose="020B0600070205080204" pitchFamily="34" charset="-128"/>
              </a:rPr>
              <a:t>els camps de concentració.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a-ES" altLang="ca-ES" sz="2800">
                <a:latin typeface="Garamond" panose="02020404030301010803" pitchFamily="18" charset="0"/>
                <a:ea typeface="ＭＳ Ｐゴシック" panose="020B0600070205080204" pitchFamily="34" charset="-128"/>
              </a:rPr>
              <a:t>	-Pau Casals va dir que </a:t>
            </a:r>
            <a:r>
              <a:rPr lang="ca-ES" altLang="ca-ES" sz="2800" i="1">
                <a:latin typeface="Garamond" panose="02020404030301010803" pitchFamily="18" charset="0"/>
                <a:ea typeface="ＭＳ Ｐゴシック" panose="020B0600070205080204" pitchFamily="34" charset="-128"/>
              </a:rPr>
              <a:t>havia visitat </a:t>
            </a:r>
            <a:r>
              <a:rPr lang="ca-ES" altLang="ca-ES" sz="2800">
                <a:latin typeface="Garamond" panose="02020404030301010803" pitchFamily="18" charset="0"/>
                <a:ea typeface="ＭＳ Ｐゴシック" panose="020B0600070205080204" pitchFamily="34" charset="-128"/>
              </a:rPr>
              <a:t>els camps de concentració.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idor de contingut 2">
            <a:extLst>
              <a:ext uri="{FF2B5EF4-FFF2-40B4-BE49-F238E27FC236}">
                <a16:creationId xmlns:a16="http://schemas.microsoft.com/office/drawing/2014/main" id="{A6F9370B-6591-4EE3-8979-8CFCFB573C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3" y="571500"/>
            <a:ext cx="7345362" cy="584041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ca-ES" altLang="ca-ES" sz="3000">
              <a:latin typeface="Garamond" panose="02020404030301010803" pitchFamily="18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ca-ES" altLang="ca-ES" sz="3000">
                <a:latin typeface="Garamond" panose="02020404030301010803" pitchFamily="18" charset="0"/>
                <a:ea typeface="ＭＳ Ｐゴシック" panose="020B0600070205080204" pitchFamily="34" charset="-128"/>
              </a:rPr>
              <a:t>Pau Casals: Catalunya </a:t>
            </a:r>
            <a:r>
              <a:rPr lang="ca-ES" altLang="ca-ES" sz="3000" i="1">
                <a:latin typeface="Garamond" panose="02020404030301010803" pitchFamily="18" charset="0"/>
                <a:ea typeface="ＭＳ Ｐゴシック" panose="020B0600070205080204" pitchFamily="34" charset="-128"/>
              </a:rPr>
              <a:t>va tenir </a:t>
            </a:r>
            <a:r>
              <a:rPr lang="ca-ES" altLang="ca-ES" sz="3000">
                <a:latin typeface="Garamond" panose="02020404030301010803" pitchFamily="18" charset="0"/>
                <a:ea typeface="ＭＳ Ｐゴシック" panose="020B0600070205080204" pitchFamily="34" charset="-128"/>
              </a:rPr>
              <a:t>el primer parlament democràtic.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ca-ES" altLang="ca-ES" sz="3000">
                <a:latin typeface="Garamond" panose="02020404030301010803" pitchFamily="18" charset="0"/>
                <a:ea typeface="ＭＳ Ｐゴシック" panose="020B0600070205080204" pitchFamily="34" charset="-128"/>
              </a:rPr>
              <a:t>	-Casals va dir que Catalunya </a:t>
            </a:r>
            <a:r>
              <a:rPr lang="ca-ES" altLang="ca-ES" sz="3000" i="1">
                <a:latin typeface="Garamond" panose="02020404030301010803" pitchFamily="18" charset="0"/>
                <a:ea typeface="ＭＳ Ｐゴシック" panose="020B0600070205080204" pitchFamily="34" charset="-128"/>
              </a:rPr>
              <a:t>havia tingut</a:t>
            </a:r>
            <a:r>
              <a:rPr lang="ca-ES" altLang="ca-ES" sz="3000">
                <a:latin typeface="Garamond" panose="02020404030301010803" pitchFamily="18" charset="0"/>
                <a:ea typeface="ＭＳ Ｐゴシック" panose="020B0600070205080204" pitchFamily="34" charset="-128"/>
              </a:rPr>
              <a:t>...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ca-ES" altLang="ca-ES" sz="3000">
                <a:latin typeface="Garamond" panose="02020404030301010803" pitchFamily="18" charset="0"/>
                <a:ea typeface="ＭＳ Ｐゴシック" panose="020B0600070205080204" pitchFamily="34" charset="-128"/>
              </a:rPr>
              <a:t>Núria: </a:t>
            </a:r>
            <a:r>
              <a:rPr lang="ca-ES" altLang="ca-ES" sz="3000" i="1">
                <a:latin typeface="Garamond" panose="02020404030301010803" pitchFamily="18" charset="0"/>
                <a:ea typeface="ＭＳ Ｐゴシック" panose="020B0600070205080204" pitchFamily="34" charset="-128"/>
              </a:rPr>
              <a:t>Tinc</a:t>
            </a:r>
            <a:r>
              <a:rPr lang="ca-ES" altLang="ca-ES" sz="3000">
                <a:latin typeface="Garamond" panose="02020404030301010803" pitchFamily="18" charset="0"/>
                <a:ea typeface="ＭＳ Ｐゴシック" panose="020B0600070205080204" pitchFamily="34" charset="-128"/>
              </a:rPr>
              <a:t> mal de cap.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ca-ES" altLang="ca-ES" sz="3000">
                <a:latin typeface="Garamond" panose="02020404030301010803" pitchFamily="18" charset="0"/>
                <a:ea typeface="ＭＳ Ｐゴシック" panose="020B0600070205080204" pitchFamily="34" charset="-128"/>
              </a:rPr>
              <a:t>	-La Núria va dir que </a:t>
            </a:r>
            <a:r>
              <a:rPr lang="ca-ES" altLang="ca-ES" sz="3000" i="1">
                <a:latin typeface="Garamond" panose="02020404030301010803" pitchFamily="18" charset="0"/>
                <a:ea typeface="ＭＳ Ｐゴシック" panose="020B0600070205080204" pitchFamily="34" charset="-128"/>
              </a:rPr>
              <a:t>tenia</a:t>
            </a:r>
            <a:r>
              <a:rPr lang="ca-ES" altLang="ca-ES" sz="3000">
                <a:latin typeface="Garamond" panose="02020404030301010803" pitchFamily="18" charset="0"/>
                <a:ea typeface="ＭＳ Ｐゴシック" panose="020B0600070205080204" pitchFamily="34" charset="-128"/>
              </a:rPr>
              <a:t> mal de cap.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ca-ES" altLang="ca-ES" sz="3000">
                <a:latin typeface="Garamond" panose="02020404030301010803" pitchFamily="18" charset="0"/>
                <a:ea typeface="ＭＳ Ｐゴシック" panose="020B0600070205080204" pitchFamily="34" charset="-128"/>
              </a:rPr>
              <a:t>Martí: El dissabte </a:t>
            </a:r>
            <a:r>
              <a:rPr lang="ca-ES" altLang="ca-ES" sz="3000" i="1">
                <a:latin typeface="Garamond" panose="02020404030301010803" pitchFamily="18" charset="0"/>
                <a:ea typeface="ＭＳ Ｐゴシック" panose="020B0600070205080204" pitchFamily="34" charset="-128"/>
              </a:rPr>
              <a:t>vaig anar </a:t>
            </a:r>
            <a:r>
              <a:rPr lang="ca-ES" altLang="ca-ES" sz="3000">
                <a:latin typeface="Garamond" panose="02020404030301010803" pitchFamily="18" charset="0"/>
                <a:ea typeface="ＭＳ Ｐゴシック" panose="020B0600070205080204" pitchFamily="34" charset="-128"/>
              </a:rPr>
              <a:t>al cinema.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ca-ES" altLang="ca-ES" sz="3000">
                <a:latin typeface="Garamond" panose="02020404030301010803" pitchFamily="18" charset="0"/>
                <a:ea typeface="ＭＳ Ｐゴシック" panose="020B0600070205080204" pitchFamily="34" charset="-128"/>
              </a:rPr>
              <a:t>	-El Martí va dir que el dissabte </a:t>
            </a:r>
            <a:r>
              <a:rPr lang="ca-ES" altLang="ca-ES" sz="3000" i="1">
                <a:latin typeface="Garamond" panose="02020404030301010803" pitchFamily="18" charset="0"/>
                <a:ea typeface="ＭＳ Ｐゴシック" panose="020B0600070205080204" pitchFamily="34" charset="-128"/>
              </a:rPr>
              <a:t>havia anat </a:t>
            </a:r>
            <a:r>
              <a:rPr lang="ca-ES" altLang="ca-ES" sz="3000">
                <a:latin typeface="Garamond" panose="02020404030301010803" pitchFamily="18" charset="0"/>
                <a:ea typeface="ＭＳ Ｐゴシック" panose="020B0600070205080204" pitchFamily="34" charset="-128"/>
              </a:rPr>
              <a:t>al cinema.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ca-ES" altLang="ca-ES" sz="3000">
                <a:latin typeface="Garamond" panose="02020404030301010803" pitchFamily="18" charset="0"/>
                <a:ea typeface="ＭＳ Ｐゴシック" panose="020B0600070205080204" pitchFamily="34" charset="-128"/>
              </a:rPr>
              <a:t>Joan: Ahir per esmorzar </a:t>
            </a:r>
            <a:r>
              <a:rPr lang="ca-ES" altLang="ca-ES" sz="3000" i="1">
                <a:latin typeface="Garamond" panose="02020404030301010803" pitchFamily="18" charset="0"/>
                <a:ea typeface="ＭＳ Ｐゴシック" panose="020B0600070205080204" pitchFamily="34" charset="-128"/>
              </a:rPr>
              <a:t>vaig menjar </a:t>
            </a:r>
            <a:r>
              <a:rPr lang="ca-ES" altLang="ca-ES" sz="3000">
                <a:latin typeface="Garamond" panose="02020404030301010803" pitchFamily="18" charset="0"/>
                <a:ea typeface="ＭＳ Ｐゴシック" panose="020B0600070205080204" pitchFamily="34" charset="-128"/>
              </a:rPr>
              <a:t>un entrepà de pernil.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ca-ES" altLang="ca-ES" sz="3000">
                <a:latin typeface="Garamond" panose="02020404030301010803" pitchFamily="18" charset="0"/>
                <a:ea typeface="ＭＳ Ｐゴシック" panose="020B0600070205080204" pitchFamily="34" charset="-128"/>
              </a:rPr>
              <a:t>	-El Joan va dir que el dia anterior per esmorzar </a:t>
            </a:r>
            <a:r>
              <a:rPr lang="ca-ES" altLang="ca-ES" sz="3000" i="1">
                <a:latin typeface="Garamond" panose="02020404030301010803" pitchFamily="18" charset="0"/>
                <a:ea typeface="ＭＳ Ｐゴシック" panose="020B0600070205080204" pitchFamily="34" charset="-128"/>
              </a:rPr>
              <a:t>havia menjat </a:t>
            </a:r>
            <a:r>
              <a:rPr lang="ca-ES" altLang="ca-ES" sz="3000">
                <a:latin typeface="Garamond" panose="02020404030301010803" pitchFamily="18" charset="0"/>
                <a:ea typeface="ＭＳ Ｐゴシック" panose="020B0600070205080204" pitchFamily="34" charset="-128"/>
              </a:rPr>
              <a:t>un entrepà de pernil.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ca-ES" altLang="ca-ES" sz="300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idor de contingut 3">
            <a:extLst>
              <a:ext uri="{FF2B5EF4-FFF2-40B4-BE49-F238E27FC236}">
                <a16:creationId xmlns:a16="http://schemas.microsoft.com/office/drawing/2014/main" id="{176548DE-15F0-4302-AC88-B81AD5369FD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143000" y="1643063"/>
          <a:ext cx="6602413" cy="4654554"/>
        </p:xfrm>
        <a:graphic>
          <a:graphicData uri="http://schemas.openxmlformats.org/drawingml/2006/table">
            <a:tbl>
              <a:tblPr/>
              <a:tblGrid>
                <a:gridCol w="2200275">
                  <a:extLst>
                    <a:ext uri="{9D8B030D-6E8A-4147-A177-3AD203B41FA5}">
                      <a16:colId xmlns:a16="http://schemas.microsoft.com/office/drawing/2014/main" val="3464269438"/>
                    </a:ext>
                  </a:extLst>
                </a:gridCol>
                <a:gridCol w="2200275">
                  <a:extLst>
                    <a:ext uri="{9D8B030D-6E8A-4147-A177-3AD203B41FA5}">
                      <a16:colId xmlns:a16="http://schemas.microsoft.com/office/drawing/2014/main" val="3738395288"/>
                    </a:ext>
                  </a:extLst>
                </a:gridCol>
                <a:gridCol w="2201863">
                  <a:extLst>
                    <a:ext uri="{9D8B030D-6E8A-4147-A177-3AD203B41FA5}">
                      <a16:colId xmlns:a16="http://schemas.microsoft.com/office/drawing/2014/main" val="2059577758"/>
                    </a:ext>
                  </a:extLst>
                </a:gridCol>
              </a:tblGrid>
              <a:tr h="234950">
                <a:tc>
                  <a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ca-E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</a:rPr>
                        <a:t>Qui</a:t>
                      </a:r>
                      <a:endParaRPr kumimoji="0" lang="ca-ES" altLang="ca-E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3" marR="6858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ca-E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</a:rPr>
                        <a:t>Quan</a:t>
                      </a:r>
                      <a:endParaRPr kumimoji="0" lang="ca-ES" altLang="ca-E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3" marR="6858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ca-E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</a:rPr>
                        <a:t>Què</a:t>
                      </a:r>
                      <a:endParaRPr kumimoji="0" lang="ca-ES" altLang="ca-E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3" marR="6858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4603823"/>
                  </a:ext>
                </a:extLst>
              </a:tr>
              <a:tr h="471488">
                <a:tc>
                  <a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ca-E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</a:rPr>
                        <a:t>Franco</a:t>
                      </a:r>
                      <a:endParaRPr kumimoji="0" lang="ca-ES" altLang="ca-E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3" marR="6858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ca-E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</a:rPr>
                        <a:t>durant la Guerra Civil Espanyola</a:t>
                      </a:r>
                      <a:endParaRPr kumimoji="0" lang="ca-ES" altLang="ca-E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3" marR="6858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ca-E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</a:rPr>
                        <a:t>“</a:t>
                      </a:r>
                      <a:r>
                        <a:rPr kumimoji="0" lang="ca-ES" altLang="ja-JP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</a:rPr>
                        <a:t>Espanya és una unitat indivisible</a:t>
                      </a:r>
                      <a:r>
                        <a:rPr kumimoji="0" lang="ja-JP" altLang="ca-E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</a:rPr>
                        <a:t>”</a:t>
                      </a:r>
                      <a:endParaRPr kumimoji="0" lang="ca-ES" altLang="ca-E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3" marR="6858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636822"/>
                  </a:ext>
                </a:extLst>
              </a:tr>
              <a:tr h="677863">
                <a:tc>
                  <a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ca-E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</a:rPr>
                        <a:t>Pau Casals</a:t>
                      </a:r>
                      <a:endParaRPr kumimoji="0" lang="ca-ES" altLang="ca-E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3" marR="6858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ca-E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</a:rPr>
                        <a:t>Quan va ser a les Nacions Unides, durant el franquisme</a:t>
                      </a:r>
                      <a:endParaRPr kumimoji="0" lang="ca-ES" altLang="ca-E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3" marR="6858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altLang="ca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</a:endParaRPr>
                    </a:p>
                  </a:txBody>
                  <a:tcPr marL="68583" marR="6858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675756"/>
                  </a:ext>
                </a:extLst>
              </a:tr>
              <a:tr h="471488">
                <a:tc>
                  <a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ca-E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</a:rPr>
                        <a:t>Els intel·lectuals catalans exiliats</a:t>
                      </a:r>
                      <a:endParaRPr kumimoji="0" lang="ca-ES" altLang="ca-E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3" marR="6858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ca-E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</a:rPr>
                        <a:t>Durant la postguerra</a:t>
                      </a:r>
                      <a:endParaRPr kumimoji="0" lang="ca-ES" altLang="ca-E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3" marR="6858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ca-E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</a:rPr>
                        <a:t>“</a:t>
                      </a:r>
                      <a:r>
                        <a:rPr kumimoji="0" lang="ca-ES" altLang="ja-JP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</a:rPr>
                        <a:t>Els catalans necessitem una democràcia participativa</a:t>
                      </a:r>
                      <a:r>
                        <a:rPr kumimoji="0" lang="ja-JP" altLang="ca-E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</a:rPr>
                        <a:t>”</a:t>
                      </a:r>
                      <a:endParaRPr kumimoji="0" lang="ca-ES" altLang="ca-E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3" marR="6858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2750150"/>
                  </a:ext>
                </a:extLst>
              </a:tr>
              <a:tr h="471488">
                <a:tc>
                  <a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ca-E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</a:rPr>
                        <a:t>Uns altres  intel·lectuals catalans exiliats a Amèrica</a:t>
                      </a:r>
                      <a:endParaRPr kumimoji="0" lang="ca-ES" altLang="ca-E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3" marR="6858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ca-E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</a:rPr>
                        <a:t>Durant la postguerra</a:t>
                      </a:r>
                      <a:endParaRPr kumimoji="0" lang="ca-ES" altLang="ca-E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3" marR="6858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altLang="ca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</a:endParaRPr>
                    </a:p>
                  </a:txBody>
                  <a:tcPr marL="68583" marR="6858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0115292"/>
                  </a:ext>
                </a:extLst>
              </a:tr>
              <a:tr h="471488">
                <a:tc>
                  <a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ca-E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</a:rPr>
                        <a:t>Els dirigents franquistes</a:t>
                      </a:r>
                      <a:endParaRPr kumimoji="0" lang="ca-ES" altLang="ca-E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3" marR="6858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ca-E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</a:rPr>
                        <a:t>Durant la postguerra</a:t>
                      </a:r>
                      <a:endParaRPr kumimoji="0" lang="ca-ES" altLang="ca-E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3" marR="6858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ca-E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</a:rPr>
                        <a:t>“</a:t>
                      </a:r>
                      <a:r>
                        <a:rPr kumimoji="0" lang="ca-ES" altLang="ja-JP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</a:rPr>
                        <a:t>La llengua catalana ha de desaparèixer</a:t>
                      </a:r>
                      <a:r>
                        <a:rPr kumimoji="0" lang="ja-JP" altLang="ca-E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</a:rPr>
                        <a:t>”</a:t>
                      </a:r>
                      <a:endParaRPr kumimoji="0" lang="ca-ES" altLang="ca-E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3" marR="6858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6500451"/>
                  </a:ext>
                </a:extLst>
              </a:tr>
              <a:tr h="471488">
                <a:tc>
                  <a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altLang="ca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</a:endParaRPr>
                    </a:p>
                  </a:txBody>
                  <a:tcPr marL="68583" marR="6858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ca-E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</a:rPr>
                        <a:t>durant el franquisme</a:t>
                      </a:r>
                      <a:endParaRPr kumimoji="0" lang="ca-ES" altLang="ca-E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3" marR="6858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ca-E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</a:rPr>
                        <a:t>“</a:t>
                      </a:r>
                      <a:r>
                        <a:rPr kumimoji="0" lang="ca-ES" altLang="ja-JP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</a:rPr>
                        <a:t>El franquisme és un feixisme </a:t>
                      </a:r>
                      <a:r>
                        <a:rPr kumimoji="0" lang="ja-JP" altLang="ca-E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</a:rPr>
                        <a:t>‘</a:t>
                      </a:r>
                      <a:r>
                        <a:rPr kumimoji="0" lang="ca-ES" altLang="ja-JP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</a:rPr>
                        <a:t>tou</a:t>
                      </a:r>
                      <a:r>
                        <a:rPr kumimoji="0" lang="ja-JP" altLang="ca-E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</a:rPr>
                        <a:t>’”</a:t>
                      </a:r>
                      <a:endParaRPr kumimoji="0" lang="ca-ES" altLang="ca-E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3" marR="6858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6299387"/>
                  </a:ext>
                </a:extLst>
              </a:tr>
              <a:tr h="471488">
                <a:tc>
                  <a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ca-E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</a:rPr>
                        <a:t>Jo</a:t>
                      </a:r>
                      <a:endParaRPr kumimoji="0" lang="ca-ES" altLang="ca-E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3" marR="6858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ca-E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</a:rPr>
                        <a:t>la setmana passada</a:t>
                      </a:r>
                      <a:endParaRPr kumimoji="0" lang="ca-ES" altLang="ca-E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3" marR="6858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ca-E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</a:rPr>
                        <a:t>“</a:t>
                      </a:r>
                      <a:r>
                        <a:rPr kumimoji="0" lang="ca-ES" altLang="ja-JP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</a:rPr>
                        <a:t>L</a:t>
                      </a:r>
                      <a:r>
                        <a:rPr kumimoji="0" lang="ja-JP" altLang="ca-E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</a:rPr>
                        <a:t>’</a:t>
                      </a:r>
                      <a:r>
                        <a:rPr kumimoji="0" lang="ca-ES" altLang="ja-JP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</a:rPr>
                        <a:t>atemptat de Boston és terrible</a:t>
                      </a:r>
                      <a:r>
                        <a:rPr kumimoji="0" lang="ja-JP" altLang="ca-E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</a:rPr>
                        <a:t>”</a:t>
                      </a:r>
                      <a:endParaRPr kumimoji="0" lang="ca-ES" altLang="ca-E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3" marR="6858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3161052"/>
                  </a:ext>
                </a:extLst>
              </a:tr>
              <a:tr h="234950">
                <a:tc>
                  <a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ca-E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</a:rPr>
                        <a:t>Tu i els teus amics</a:t>
                      </a:r>
                      <a:endParaRPr kumimoji="0" lang="ca-ES" altLang="ca-E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3" marR="6858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ca-E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</a:rPr>
                        <a:t>la setmana passada</a:t>
                      </a:r>
                      <a:endParaRPr kumimoji="0" lang="ca-ES" altLang="ca-E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3" marR="6858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altLang="ca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</a:endParaRPr>
                    </a:p>
                  </a:txBody>
                  <a:tcPr marL="68583" marR="6858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8106328"/>
                  </a:ext>
                </a:extLst>
              </a:tr>
              <a:tr h="677863">
                <a:tc>
                  <a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ca-E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</a:rPr>
                        <a:t>Copèrnic</a:t>
                      </a:r>
                      <a:endParaRPr kumimoji="0" lang="ca-ES" altLang="ca-E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3" marR="6858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altLang="ca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</a:endParaRPr>
                    </a:p>
                  </a:txBody>
                  <a:tcPr marL="68583" marR="6858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ca-E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</a:rPr>
                        <a:t>“</a:t>
                      </a:r>
                      <a:r>
                        <a:rPr kumimoji="0" lang="ca-ES" altLang="ja-JP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</a:rPr>
                        <a:t>Els planetes del sistema solar giren al voltant del Sol</a:t>
                      </a:r>
                      <a:r>
                        <a:rPr kumimoji="0" lang="ja-JP" altLang="ca-E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</a:rPr>
                        <a:t>”</a:t>
                      </a:r>
                      <a:endParaRPr kumimoji="0" lang="ca-ES" altLang="ca-E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3" marR="6858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6482661"/>
                  </a:ext>
                </a:extLst>
              </a:tr>
            </a:tbl>
          </a:graphicData>
        </a:graphic>
      </p:graphicFrame>
      <p:sp>
        <p:nvSpPr>
          <p:cNvPr id="153601" name="Rectangle 1">
            <a:extLst>
              <a:ext uri="{FF2B5EF4-FFF2-40B4-BE49-F238E27FC236}">
                <a16:creationId xmlns:a16="http://schemas.microsoft.com/office/drawing/2014/main" id="{78C37F3A-E199-49FE-88A2-7628DB4BE0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8263"/>
            <a:ext cx="9144000" cy="12922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ca-ES" altLang="ca-ES" sz="2000" b="1">
                <a:latin typeface="Garamond" panose="02020404030301010803" pitchFamily="18" charset="0"/>
                <a:ea typeface="Calibri" panose="020F0502020204030204" pitchFamily="34" charset="0"/>
              </a:rPr>
              <a:t>En parelles. Intercanvi d</a:t>
            </a:r>
            <a:r>
              <a:rPr lang="ja-JP" altLang="ca-ES" sz="2000" b="1">
                <a:latin typeface="Garamond" panose="02020404030301010803" pitchFamily="18" charset="0"/>
                <a:ea typeface="Calibri" panose="020F0502020204030204" pitchFamily="34" charset="0"/>
              </a:rPr>
              <a:t>’</a:t>
            </a:r>
            <a:r>
              <a:rPr lang="ca-ES" altLang="ja-JP" sz="2000" b="1">
                <a:latin typeface="Garamond" panose="02020404030301010803" pitchFamily="18" charset="0"/>
                <a:ea typeface="Calibri" panose="020F0502020204030204" pitchFamily="34" charset="0"/>
              </a:rPr>
              <a:t>informació:</a:t>
            </a:r>
          </a:p>
          <a:p>
            <a:pPr eaLnBrk="1" hangingPunct="1"/>
            <a:endParaRPr lang="ca-ES" altLang="ca-ES" sz="2000" b="1">
              <a:latin typeface="Garamond" panose="02020404030301010803" pitchFamily="18" charset="0"/>
              <a:ea typeface="Calibri" panose="020F0502020204030204" pitchFamily="34" charset="0"/>
            </a:endParaRPr>
          </a:p>
          <a:p>
            <a:pPr eaLnBrk="1" hangingPunct="1"/>
            <a:r>
              <a:rPr lang="ca-ES" altLang="ca-ES" sz="2000" b="1">
                <a:latin typeface="Garamond" panose="02020404030301010803" pitchFamily="18" charset="0"/>
                <a:ea typeface="Calibri" panose="020F0502020204030204" pitchFamily="34" charset="0"/>
              </a:rPr>
              <a:t>Qui va dir...? Qu</a:t>
            </a:r>
            <a:r>
              <a:rPr lang="ca-ES" altLang="ca-ES" sz="2000" b="1">
                <a:latin typeface="Calibri" panose="020F0502020204030204" pitchFamily="34" charset="0"/>
                <a:ea typeface="Calibri" panose="020F0502020204030204" pitchFamily="34" charset="0"/>
              </a:rPr>
              <a:t>è</a:t>
            </a:r>
            <a:r>
              <a:rPr lang="ca-ES" altLang="ca-ES" sz="2000" b="1">
                <a:latin typeface="Garamond" panose="02020404030301010803" pitchFamily="18" charset="0"/>
                <a:ea typeface="Calibri" panose="020F0502020204030204" pitchFamily="34" charset="0"/>
              </a:rPr>
              <a:t>? Quan?			Ho va dir Pau Casals.</a:t>
            </a:r>
            <a:endParaRPr lang="ca-ES" altLang="ca-ES" sz="200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endParaRPr lang="ca-ES" altLang="ca-ES" sz="180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E04117FB-B570-4108-9670-EE0D5DB43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796925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AU" altLang="ca-ES" sz="3800">
                <a:latin typeface="Garamond" panose="02020404030301010803" pitchFamily="18" charset="0"/>
                <a:ea typeface="ＭＳ Ｐゴシック" panose="020B0600070205080204" pitchFamily="34" charset="-128"/>
              </a:rPr>
              <a:t>Estructura de la sessió</a:t>
            </a:r>
          </a:p>
        </p:txBody>
      </p:sp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BD98852E-40B9-440B-AD36-C2FA76E4F8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4438"/>
            <a:ext cx="8229600" cy="4911725"/>
          </a:xfrm>
        </p:spPr>
        <p:txBody>
          <a:bodyPr/>
          <a:lstStyle/>
          <a:p>
            <a:pPr marL="514350" indent="-514350">
              <a:buFont typeface="Arial" panose="020B0604020202020204" pitchFamily="34" charset="0"/>
              <a:buNone/>
            </a:pPr>
            <a:r>
              <a:rPr lang="en-AU" altLang="ca-ES" sz="2600" b="1">
                <a:latin typeface="Garamond" panose="02020404030301010803" pitchFamily="18" charset="0"/>
                <a:ea typeface="ＭＳ Ｐゴシック" panose="020B0600070205080204" pitchFamily="34" charset="-128"/>
              </a:rPr>
              <a:t>Presentació</a:t>
            </a:r>
            <a:r>
              <a:rPr lang="en-AU" altLang="ca-ES" sz="2600">
                <a:latin typeface="Garamond" panose="02020404030301010803" pitchFamily="18" charset="0"/>
                <a:ea typeface="ＭＳ Ｐゴシック" panose="020B0600070205080204" pitchFamily="34" charset="-128"/>
              </a:rPr>
              <a:t> (15 minuts)</a:t>
            </a:r>
          </a:p>
          <a:p>
            <a:pPr marL="514350" indent="-514350">
              <a:buFont typeface="Arial" panose="020B0604020202020204" pitchFamily="34" charset="0"/>
              <a:buAutoNum type="arabicParenR"/>
            </a:pPr>
            <a:r>
              <a:rPr lang="en-AU" altLang="ca-ES" sz="2600">
                <a:latin typeface="Garamond" panose="02020404030301010803" pitchFamily="18" charset="0"/>
                <a:ea typeface="ＭＳ Ｐゴシック" panose="020B0600070205080204" pitchFamily="34" charset="-128"/>
              </a:rPr>
              <a:t>Bases teòriques</a:t>
            </a:r>
          </a:p>
          <a:p>
            <a:pPr marL="514350" indent="-514350">
              <a:buFont typeface="Arial" panose="020B0604020202020204" pitchFamily="34" charset="0"/>
              <a:buAutoNum type="arabicParenR"/>
            </a:pPr>
            <a:r>
              <a:rPr lang="en-AU" altLang="ca-ES" sz="2600">
                <a:latin typeface="Garamond" panose="02020404030301010803" pitchFamily="18" charset="0"/>
                <a:ea typeface="ＭＳ Ｐゴシック" panose="020B0600070205080204" pitchFamily="34" charset="-128"/>
              </a:rPr>
              <a:t>Punts forts</a:t>
            </a:r>
          </a:p>
          <a:p>
            <a:pPr marL="514350" indent="-514350">
              <a:buFont typeface="Arial" panose="020B0604020202020204" pitchFamily="34" charset="0"/>
              <a:buAutoNum type="arabicParenR"/>
            </a:pPr>
            <a:r>
              <a:rPr lang="en-AU" altLang="ca-ES" sz="2600">
                <a:latin typeface="Garamond" panose="02020404030301010803" pitchFamily="18" charset="0"/>
                <a:ea typeface="ＭＳ Ｐゴシック" panose="020B0600070205080204" pitchFamily="34" charset="-128"/>
              </a:rPr>
              <a:t>Punts febles</a:t>
            </a:r>
          </a:p>
          <a:p>
            <a:pPr marL="514350" indent="-514350">
              <a:buFont typeface="Arial" panose="020B0604020202020204" pitchFamily="34" charset="0"/>
              <a:buAutoNum type="arabicParenR"/>
            </a:pPr>
            <a:r>
              <a:rPr lang="en-AU" altLang="ca-ES" sz="2600">
                <a:latin typeface="Garamond" panose="02020404030301010803" pitchFamily="18" charset="0"/>
                <a:ea typeface="ＭＳ Ｐゴシック" panose="020B0600070205080204" pitchFamily="34" charset="-128"/>
              </a:rPr>
              <a:t>Seqüència d</a:t>
            </a:r>
            <a:r>
              <a:rPr lang="en-AU" altLang="es-ES" sz="2600">
                <a:latin typeface="Garamond" panose="02020404030301010803" pitchFamily="18" charset="0"/>
                <a:ea typeface="ＭＳ Ｐゴシック" panose="020B0600070205080204" pitchFamily="34" charset="-128"/>
              </a:rPr>
              <a:t>’</a:t>
            </a:r>
            <a:r>
              <a:rPr lang="en-AU" altLang="ca-ES" sz="2600">
                <a:latin typeface="Garamond" panose="02020404030301010803" pitchFamily="18" charset="0"/>
                <a:ea typeface="ＭＳ Ｐゴシック" panose="020B0600070205080204" pitchFamily="34" charset="-128"/>
              </a:rPr>
              <a:t>activitats</a:t>
            </a:r>
          </a:p>
          <a:p>
            <a:pPr marL="514350" indent="-514350">
              <a:buFont typeface="Arial" panose="020B0604020202020204" pitchFamily="34" charset="0"/>
              <a:buAutoNum type="arabicParenR"/>
            </a:pPr>
            <a:r>
              <a:rPr lang="en-AU" altLang="ca-ES" sz="2600">
                <a:latin typeface="Garamond" panose="02020404030301010803" pitchFamily="18" charset="0"/>
                <a:ea typeface="ＭＳ Ｐゴシック" panose="020B0600070205080204" pitchFamily="34" charset="-128"/>
              </a:rPr>
              <a:t>Programa</a:t>
            </a:r>
          </a:p>
          <a:p>
            <a:pPr marL="514350" indent="-514350">
              <a:buFont typeface="Arial" panose="020B0604020202020204" pitchFamily="34" charset="0"/>
              <a:buAutoNum type="arabicParenR"/>
            </a:pPr>
            <a:r>
              <a:rPr lang="en-AU" altLang="ca-ES" sz="2600">
                <a:latin typeface="Garamond" panose="02020404030301010803" pitchFamily="18" charset="0"/>
                <a:ea typeface="ＭＳ Ｐゴシック" panose="020B0600070205080204" pitchFamily="34" charset="-128"/>
              </a:rPr>
              <a:t>Una sessió de mostra</a:t>
            </a:r>
          </a:p>
          <a:p>
            <a:pPr marL="514350" indent="-514350">
              <a:buFont typeface="Arial" panose="020B0604020202020204" pitchFamily="34" charset="0"/>
              <a:buAutoNum type="arabicParenR"/>
            </a:pPr>
            <a:endParaRPr lang="en-AU" altLang="ca-ES" sz="2600">
              <a:latin typeface="Garamond" panose="02020404030301010803" pitchFamily="18" charset="0"/>
              <a:ea typeface="ＭＳ Ｐゴシック" panose="020B0600070205080204" pitchFamily="34" charset="-128"/>
            </a:endParaRPr>
          </a:p>
          <a:p>
            <a:pPr marL="514350" indent="-514350">
              <a:buFont typeface="Arial" panose="020B0604020202020204" pitchFamily="34" charset="0"/>
              <a:buNone/>
            </a:pPr>
            <a:r>
              <a:rPr lang="en-AU" altLang="ca-ES" sz="2600" b="1">
                <a:latin typeface="Garamond" panose="02020404030301010803" pitchFamily="18" charset="0"/>
                <a:ea typeface="ＭＳ Ｐゴシック" panose="020B0600070205080204" pitchFamily="34" charset="-128"/>
              </a:rPr>
              <a:t>Activitat en grups</a:t>
            </a:r>
          </a:p>
          <a:p>
            <a:pPr marL="514350" indent="-514350">
              <a:buFont typeface="Arial" panose="020B0604020202020204" pitchFamily="34" charset="0"/>
              <a:buNone/>
            </a:pPr>
            <a:r>
              <a:rPr lang="en-AU" altLang="ca-ES" sz="2600">
                <a:latin typeface="Garamond" panose="02020404030301010803" pitchFamily="18" charset="0"/>
                <a:ea typeface="ＭＳ Ｐゴシック" panose="020B0600070205080204" pitchFamily="34" charset="-128"/>
              </a:rPr>
              <a:t>7) Activitat en grup (20 min)</a:t>
            </a:r>
          </a:p>
          <a:p>
            <a:pPr marL="514350" indent="-514350">
              <a:buFont typeface="Arial" panose="020B0604020202020204" pitchFamily="34" charset="0"/>
              <a:buNone/>
            </a:pPr>
            <a:r>
              <a:rPr lang="en-AU" altLang="ca-ES" sz="2600">
                <a:latin typeface="Garamond" panose="02020404030301010803" pitchFamily="18" charset="0"/>
                <a:ea typeface="ＭＳ Ｐゴシック" panose="020B0600070205080204" pitchFamily="34" charset="-128"/>
              </a:rPr>
              <a:t>8) Posada en comú (10 min)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F89C276E-9D0F-4489-AF6C-8206A011A2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44475"/>
            <a:ext cx="9144000" cy="1339850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eaLnBrk="1" hangingPunct="1"/>
            <a:r>
              <a:rPr lang="ca-ES" altLang="ca-ES" sz="4000">
                <a:latin typeface="Garamond" panose="02020404030301010803" pitchFamily="18" charset="0"/>
                <a:ea typeface="ＭＳ Ｐゴシック" panose="020B0600070205080204" pitchFamily="34" charset="-128"/>
              </a:rPr>
              <a:t>Si et convidessin a les Nacions Unides, hi aniries? Què diries?</a:t>
            </a:r>
          </a:p>
        </p:txBody>
      </p:sp>
      <p:sp>
        <p:nvSpPr>
          <p:cNvPr id="3" name="Contenidor de contingut 2">
            <a:extLst>
              <a:ext uri="{FF2B5EF4-FFF2-40B4-BE49-F238E27FC236}">
                <a16:creationId xmlns:a16="http://schemas.microsoft.com/office/drawing/2014/main" id="{585D5E8F-DE1B-4A4F-952C-981207B4DC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3" y="2133600"/>
            <a:ext cx="7851775" cy="3932238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ca-ES" altLang="ca-ES" sz="2800">
                <a:latin typeface="Garamond" panose="02020404030301010803" pitchFamily="18" charset="0"/>
                <a:ea typeface="ＭＳ Ｐゴシック" panose="020B0600070205080204" pitchFamily="34" charset="-128"/>
              </a:rPr>
              <a:t>-dir d</a:t>
            </a:r>
            <a:r>
              <a:rPr lang="ca-ES" altLang="es-ES" sz="2800">
                <a:latin typeface="Garamond" panose="02020404030301010803" pitchFamily="18" charset="0"/>
                <a:ea typeface="ＭＳ Ｐゴシック" panose="020B0600070205080204" pitchFamily="34" charset="-128"/>
              </a:rPr>
              <a:t>’</a:t>
            </a:r>
            <a:r>
              <a:rPr lang="ca-ES" altLang="ca-ES" sz="2800">
                <a:latin typeface="Garamond" panose="02020404030301010803" pitchFamily="18" charset="0"/>
                <a:ea typeface="ＭＳ Ｐゴシック" panose="020B0600070205080204" pitchFamily="34" charset="-128"/>
              </a:rPr>
              <a:t>on ets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a-ES" altLang="ca-ES" sz="2800">
                <a:latin typeface="Garamond" panose="02020404030301010803" pitchFamily="18" charset="0"/>
                <a:ea typeface="ＭＳ Ｐゴシック" panose="020B0600070205080204" pitchFamily="34" charset="-128"/>
              </a:rPr>
              <a:t>-explicar la teva infantesa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a-ES" altLang="ca-ES" sz="2800">
                <a:latin typeface="Garamond" panose="02020404030301010803" pitchFamily="18" charset="0"/>
                <a:ea typeface="ＭＳ Ｐゴシック" panose="020B0600070205080204" pitchFamily="34" charset="-128"/>
              </a:rPr>
              <a:t>-explicar la història del teu país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a-ES" altLang="ca-ES" sz="2800">
                <a:latin typeface="Garamond" panose="02020404030301010803" pitchFamily="18" charset="0"/>
                <a:ea typeface="ＭＳ Ｐゴシック" panose="020B0600070205080204" pitchFamily="34" charset="-128"/>
              </a:rPr>
              <a:t>-dir que toques un instrument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a-ES" altLang="ca-ES" sz="2800">
                <a:latin typeface="Garamond" panose="02020404030301010803" pitchFamily="18" charset="0"/>
                <a:ea typeface="ＭＳ Ｐゴシック" panose="020B0600070205080204" pitchFamily="34" charset="-128"/>
              </a:rPr>
              <a:t>-criticar les Nacions Unides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a-ES" altLang="ca-ES" sz="2800">
                <a:latin typeface="Garamond" panose="02020404030301010803" pitchFamily="18" charset="0"/>
                <a:ea typeface="ＭＳ Ｐゴシック" panose="020B0600070205080204" pitchFamily="34" charset="-128"/>
              </a:rPr>
              <a:t>-recomanar alguna cosa a les Nacions Unides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10ED3377-650C-445A-973D-AD955E3406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accent3">
              <a:lumMod val="60000"/>
              <a:lumOff val="4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a-ES" dirty="0">
                <a:latin typeface="Garamond" pitchFamily="18" charset="0"/>
                <a:ea typeface="+mj-ea"/>
              </a:rPr>
              <a:t>Deures</a:t>
            </a:r>
          </a:p>
        </p:txBody>
      </p:sp>
      <p:sp>
        <p:nvSpPr>
          <p:cNvPr id="45058" name="Contenidor de contingut 2">
            <a:extLst>
              <a:ext uri="{FF2B5EF4-FFF2-40B4-BE49-F238E27FC236}">
                <a16:creationId xmlns:a16="http://schemas.microsoft.com/office/drawing/2014/main" id="{4862CD09-240C-47CC-A290-84BD8CB0EA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ca-ES" altLang="ca-ES">
                <a:latin typeface="Garamond" panose="02020404030301010803" pitchFamily="18" charset="0"/>
                <a:ea typeface="ＭＳ Ｐゴシック" panose="020B0600070205080204" pitchFamily="34" charset="-128"/>
              </a:rPr>
              <a:t>	-Si trobessis una carta d</a:t>
            </a:r>
            <a:r>
              <a:rPr lang="ca-ES" altLang="es-ES">
                <a:latin typeface="Garamond" panose="02020404030301010803" pitchFamily="18" charset="0"/>
                <a:ea typeface="ＭＳ Ｐゴシック" panose="020B0600070205080204" pitchFamily="34" charset="-128"/>
              </a:rPr>
              <a:t>’</a:t>
            </a:r>
            <a:r>
              <a:rPr lang="ca-ES" altLang="ca-ES">
                <a:latin typeface="Garamond" panose="02020404030301010803" pitchFamily="18" charset="0"/>
                <a:ea typeface="ＭＳ Ｐゴシック" panose="020B0600070205080204" pitchFamily="34" charset="-128"/>
              </a:rPr>
              <a:t>un amic que fa 10 anys que no veus, què creus que sentiries?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58BBA989-5129-4D68-8413-799EF5E48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bg1">
              <a:lumMod val="75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a-ES" dirty="0">
                <a:latin typeface="Garamond" pitchFamily="18" charset="0"/>
                <a:ea typeface="+mj-ea"/>
              </a:rPr>
              <a:t>7) Activitat en grups</a:t>
            </a:r>
          </a:p>
        </p:txBody>
      </p:sp>
      <p:sp>
        <p:nvSpPr>
          <p:cNvPr id="3" name="Contenidor de contingut 2">
            <a:extLst>
              <a:ext uri="{FF2B5EF4-FFF2-40B4-BE49-F238E27FC236}">
                <a16:creationId xmlns:a16="http://schemas.microsoft.com/office/drawing/2014/main" id="{E0C79253-65BD-4F36-9646-63BED2AA72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ca-ES" altLang="ca-ES">
                <a:latin typeface="Garamond" panose="02020404030301010803" pitchFamily="18" charset="0"/>
                <a:ea typeface="ＭＳ Ｐゴシック" panose="020B0600070205080204" pitchFamily="34" charset="-128"/>
              </a:rPr>
              <a:t>-Esbosseu breument quin temari (1 hora de classe) i per a quin nivell podríeu treballar amb uns alumnes que han fet unes vint hores de classe de català i que són parlants d</a:t>
            </a:r>
            <a:r>
              <a:rPr lang="ja-JP" altLang="ca-ES">
                <a:latin typeface="Garamond" panose="02020404030301010803" pitchFamily="18" charset="0"/>
                <a:ea typeface="ＭＳ Ｐゴシック" panose="020B0600070205080204" pitchFamily="34" charset="-128"/>
              </a:rPr>
              <a:t>’</a:t>
            </a:r>
            <a:r>
              <a:rPr lang="ca-ES" altLang="ja-JP">
                <a:latin typeface="Garamond" panose="02020404030301010803" pitchFamily="18" charset="0"/>
                <a:ea typeface="ＭＳ Ｐゴシック" panose="020B0600070205080204" pitchFamily="34" charset="-128"/>
              </a:rPr>
              <a:t>una altra llengua romànica.</a:t>
            </a:r>
            <a:endParaRPr lang="ca-ES" altLang="ca-ES">
              <a:latin typeface="Garamond" panose="02020404030301010803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1 Título">
            <a:extLst>
              <a:ext uri="{FF2B5EF4-FFF2-40B4-BE49-F238E27FC236}">
                <a16:creationId xmlns:a16="http://schemas.microsoft.com/office/drawing/2014/main" id="{B958C2E6-96A4-4F3A-8805-3DEB27741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en-AU" altLang="es-ES" sz="3200">
                <a:latin typeface="Garamond" panose="02020404030301010803" pitchFamily="18" charset="0"/>
                <a:ea typeface="ＭＳ Ｐゴシック" panose="020B0600070205080204" pitchFamily="34" charset="-128"/>
                <a:hlinkClick r:id="rId2"/>
              </a:rPr>
              <a:t>“</a:t>
            </a:r>
            <a:r>
              <a:rPr lang="en-AU" altLang="ca-ES" sz="3200">
                <a:latin typeface="Garamond" panose="02020404030301010803" pitchFamily="18" charset="0"/>
                <a:ea typeface="ＭＳ Ｐゴシック" panose="020B0600070205080204" pitchFamily="34" charset="-128"/>
                <a:hlinkClick r:id="rId2"/>
              </a:rPr>
              <a:t>Els binocles d</a:t>
            </a:r>
            <a:r>
              <a:rPr lang="en-AU" altLang="es-ES" sz="3200">
                <a:latin typeface="Garamond" panose="02020404030301010803" pitchFamily="18" charset="0"/>
                <a:ea typeface="ＭＳ Ｐゴシック" panose="020B0600070205080204" pitchFamily="34" charset="-128"/>
                <a:hlinkClick r:id="rId2"/>
              </a:rPr>
              <a:t>’</a:t>
            </a:r>
            <a:r>
              <a:rPr lang="en-AU" altLang="ca-ES" sz="3200">
                <a:latin typeface="Garamond" panose="02020404030301010803" pitchFamily="18" charset="0"/>
                <a:ea typeface="ＭＳ Ｐゴシック" panose="020B0600070205080204" pitchFamily="34" charset="-128"/>
                <a:hlinkClick r:id="rId2"/>
              </a:rPr>
              <a:t>en Pere</a:t>
            </a:r>
            <a:r>
              <a:rPr lang="en-AU" altLang="es-ES" sz="3200">
                <a:latin typeface="Garamond" panose="02020404030301010803" pitchFamily="18" charset="0"/>
                <a:ea typeface="ＭＳ Ｐゴシック" panose="020B0600070205080204" pitchFamily="34" charset="-128"/>
                <a:hlinkClick r:id="rId2"/>
              </a:rPr>
              <a:t>”</a:t>
            </a:r>
            <a:r>
              <a:rPr lang="en-AU" altLang="ca-ES" sz="3200">
                <a:latin typeface="Garamond" panose="02020404030301010803" pitchFamily="18" charset="0"/>
                <a:ea typeface="ＭＳ Ｐゴシック" panose="020B0600070205080204" pitchFamily="34" charset="-128"/>
                <a:hlinkClick r:id="rId2"/>
              </a:rPr>
              <a:t>, </a:t>
            </a:r>
            <a:r>
              <a:rPr lang="en-AU" altLang="ca-ES" sz="3200">
                <a:latin typeface="Garamond" panose="02020404030301010803" pitchFamily="18" charset="0"/>
                <a:ea typeface="ＭＳ Ｐゴシック" panose="020B0600070205080204" pitchFamily="34" charset="-128"/>
              </a:rPr>
              <a:t>els Amics de les Arts</a:t>
            </a:r>
          </a:p>
        </p:txBody>
      </p:sp>
      <p:sp>
        <p:nvSpPr>
          <p:cNvPr id="47106" name="2 Marcador de contenido">
            <a:extLst>
              <a:ext uri="{FF2B5EF4-FFF2-40B4-BE49-F238E27FC236}">
                <a16:creationId xmlns:a16="http://schemas.microsoft.com/office/drawing/2014/main" id="{DACEEACD-E48C-4B0C-932D-60628AAA3A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es-ES" altLang="ca-ES" sz="2600">
                <a:latin typeface="Garamond" panose="02020404030301010803" pitchFamily="18" charset="0"/>
                <a:ea typeface="ＭＳ Ｐゴシック" panose="020B0600070205080204" pitchFamily="34" charset="-128"/>
              </a:rPr>
              <a:t>Escoltes flamenco, t'agrada viatjar</a:t>
            </a:r>
            <a:br>
              <a:rPr lang="es-ES" altLang="ca-ES" sz="2600">
                <a:latin typeface="Garamond" panose="02020404030301010803" pitchFamily="18" charset="0"/>
                <a:ea typeface="ＭＳ Ｐゴシック" panose="020B0600070205080204" pitchFamily="34" charset="-128"/>
              </a:rPr>
            </a:br>
            <a:r>
              <a:rPr lang="es-ES" altLang="ca-ES" sz="2600">
                <a:latin typeface="Garamond" panose="02020404030301010803" pitchFamily="18" charset="0"/>
                <a:ea typeface="ＭＳ Ｐゴシック" panose="020B0600070205080204" pitchFamily="34" charset="-128"/>
              </a:rPr>
              <a:t>No faltes mai a ioga i estudies italià</a:t>
            </a:r>
            <a:br>
              <a:rPr lang="es-ES" altLang="ca-ES" sz="2600">
                <a:latin typeface="Garamond" panose="02020404030301010803" pitchFamily="18" charset="0"/>
                <a:ea typeface="ＭＳ Ｐゴシック" panose="020B0600070205080204" pitchFamily="34" charset="-128"/>
              </a:rPr>
            </a:br>
            <a:r>
              <a:rPr lang="es-ES" altLang="ca-ES" sz="2600">
                <a:latin typeface="Garamond" panose="02020404030301010803" pitchFamily="18" charset="0"/>
                <a:ea typeface="ＭＳ Ｐゴシック" panose="020B0600070205080204" pitchFamily="34" charset="-128"/>
              </a:rPr>
              <a:t>Vas a la filmoteca i puges a estendre al terrat</a:t>
            </a:r>
            <a:br>
              <a:rPr lang="es-ES" altLang="ca-ES" sz="2600">
                <a:latin typeface="Garamond" panose="02020404030301010803" pitchFamily="18" charset="0"/>
                <a:ea typeface="ＭＳ Ｐゴシック" panose="020B0600070205080204" pitchFamily="34" charset="-128"/>
              </a:rPr>
            </a:br>
            <a:r>
              <a:rPr lang="es-ES" altLang="ca-ES" sz="2600">
                <a:latin typeface="Garamond" panose="02020404030301010803" pitchFamily="18" charset="0"/>
                <a:ea typeface="ＭＳ Ｐゴシック" panose="020B0600070205080204" pitchFamily="34" charset="-128"/>
              </a:rPr>
              <a:t>T'has fet vegetariana i balles txa-txa-txà</a:t>
            </a:r>
          </a:p>
          <a:p>
            <a:pPr>
              <a:buFont typeface="Arial" panose="020B0604020202020204" pitchFamily="34" charset="0"/>
              <a:buNone/>
            </a:pPr>
            <a:r>
              <a:rPr lang="es-ES" altLang="ca-ES" sz="2600">
                <a:latin typeface="Garamond" panose="02020404030301010803" pitchFamily="18" charset="0"/>
                <a:ea typeface="ＭＳ Ｐゴシック" panose="020B0600070205080204" pitchFamily="34" charset="-128"/>
              </a:rPr>
              <a:t>Et desplaces en bici per no contaminar</a:t>
            </a:r>
            <a:br>
              <a:rPr lang="es-ES" altLang="ca-ES" sz="2600">
                <a:latin typeface="Garamond" panose="02020404030301010803" pitchFamily="18" charset="0"/>
                <a:ea typeface="ＭＳ Ｐゴシック" panose="020B0600070205080204" pitchFamily="34" charset="-128"/>
              </a:rPr>
            </a:br>
            <a:r>
              <a:rPr lang="es-ES" altLang="ca-ES" sz="2600">
                <a:latin typeface="Garamond" panose="02020404030301010803" pitchFamily="18" charset="0"/>
                <a:ea typeface="ＭＳ Ｐゴシック" panose="020B0600070205080204" pitchFamily="34" charset="-128"/>
              </a:rPr>
              <a:t>Expliques a ta mare que és bàsic reciclar</a:t>
            </a:r>
            <a:br>
              <a:rPr lang="es-ES" altLang="ca-ES" sz="2600">
                <a:latin typeface="Garamond" panose="02020404030301010803" pitchFamily="18" charset="0"/>
                <a:ea typeface="ＭＳ Ｐゴシック" panose="020B0600070205080204" pitchFamily="34" charset="-128"/>
              </a:rPr>
            </a:br>
            <a:r>
              <a:rPr lang="es-ES" altLang="ca-ES" sz="2600">
                <a:latin typeface="Garamond" panose="02020404030301010803" pitchFamily="18" charset="0"/>
                <a:ea typeface="ＭＳ Ｐゴシック" panose="020B0600070205080204" pitchFamily="34" charset="-128"/>
              </a:rPr>
              <a:t>Quan vas a Nicaragua en plan col•laborar</a:t>
            </a:r>
            <a:br>
              <a:rPr lang="es-ES" altLang="ca-ES" sz="2600">
                <a:latin typeface="Garamond" panose="02020404030301010803" pitchFamily="18" charset="0"/>
                <a:ea typeface="ＭＳ Ｐゴシック" panose="020B0600070205080204" pitchFamily="34" charset="-128"/>
              </a:rPr>
            </a:br>
            <a:r>
              <a:rPr lang="es-ES" altLang="ca-ES" sz="2600">
                <a:latin typeface="Garamond" panose="02020404030301010803" pitchFamily="18" charset="0"/>
                <a:ea typeface="ＭＳ Ｐゴシック" panose="020B0600070205080204" pitchFamily="34" charset="-128"/>
              </a:rPr>
              <a:t>Retrates la canalla, els tens encandilats</a:t>
            </a:r>
          </a:p>
          <a:p>
            <a:pPr>
              <a:buFont typeface="Arial" panose="020B0604020202020204" pitchFamily="34" charset="0"/>
              <a:buNone/>
            </a:pPr>
            <a:r>
              <a:rPr lang="es-ES" altLang="ca-ES" sz="2600">
                <a:latin typeface="Garamond" panose="02020404030301010803" pitchFamily="18" charset="0"/>
                <a:ea typeface="ＭＳ Ｐゴシック" panose="020B0600070205080204" pitchFamily="34" charset="-128"/>
              </a:rPr>
              <a:t>Per mi que ho fas expressament</a:t>
            </a:r>
            <a:br>
              <a:rPr lang="es-ES" altLang="ca-ES" sz="2600">
                <a:latin typeface="Garamond" panose="02020404030301010803" pitchFamily="18" charset="0"/>
                <a:ea typeface="ＭＳ Ｐゴシック" panose="020B0600070205080204" pitchFamily="34" charset="-128"/>
              </a:rPr>
            </a:br>
            <a:r>
              <a:rPr lang="es-ES" altLang="ca-ES" sz="2600">
                <a:latin typeface="Garamond" panose="02020404030301010803" pitchFamily="18" charset="0"/>
                <a:ea typeface="ＭＳ Ｐゴシック" panose="020B0600070205080204" pitchFamily="34" charset="-128"/>
              </a:rPr>
              <a:t>Per mi que te m'han fet a mida</a:t>
            </a:r>
            <a:br>
              <a:rPr lang="es-ES" altLang="ca-ES" sz="2600">
                <a:latin typeface="Garamond" panose="02020404030301010803" pitchFamily="18" charset="0"/>
                <a:ea typeface="ＭＳ Ｐゴシック" panose="020B0600070205080204" pitchFamily="34" charset="-128"/>
              </a:rPr>
            </a:br>
            <a:r>
              <a:rPr lang="es-ES" altLang="ca-ES" sz="2600">
                <a:latin typeface="Garamond" panose="02020404030301010803" pitchFamily="18" charset="0"/>
                <a:ea typeface="ＭＳ Ｐゴシック" panose="020B0600070205080204" pitchFamily="34" charset="-128"/>
              </a:rPr>
              <a:t>Per mi ja podem finiquitar</a:t>
            </a:r>
            <a:br>
              <a:rPr lang="es-ES" altLang="ca-ES" sz="2600">
                <a:latin typeface="Garamond" panose="02020404030301010803" pitchFamily="18" charset="0"/>
                <a:ea typeface="ＭＳ Ｐゴシック" panose="020B0600070205080204" pitchFamily="34" charset="-128"/>
              </a:rPr>
            </a:br>
            <a:r>
              <a:rPr lang="es-ES" altLang="ca-ES" sz="2600">
                <a:latin typeface="Garamond" panose="02020404030301010803" pitchFamily="18" charset="0"/>
                <a:ea typeface="ＭＳ Ｐゴシック" panose="020B0600070205080204" pitchFamily="34" charset="-128"/>
              </a:rPr>
              <a:t>Per mi, el que em queda de vida</a:t>
            </a:r>
          </a:p>
          <a:p>
            <a:pPr>
              <a:buFont typeface="Arial" panose="020B0604020202020204" pitchFamily="34" charset="0"/>
              <a:buNone/>
            </a:pPr>
            <a:endParaRPr lang="en-AU" altLang="ca-E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2 Marcador de contenido">
            <a:extLst>
              <a:ext uri="{FF2B5EF4-FFF2-40B4-BE49-F238E27FC236}">
                <a16:creationId xmlns:a16="http://schemas.microsoft.com/office/drawing/2014/main" id="{11042AE7-8EBB-4DD3-94B0-07AF633C7E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28625"/>
            <a:ext cx="8229600" cy="5697538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es-ES" altLang="ca-ES" sz="2400">
                <a:latin typeface="Garamond" panose="02020404030301010803" pitchFamily="18" charset="0"/>
                <a:ea typeface="ＭＳ Ｐゴシック" panose="020B0600070205080204" pitchFamily="34" charset="-128"/>
              </a:rPr>
              <a:t>Pel teu aniversari prepares un pastís</a:t>
            </a:r>
            <a:br>
              <a:rPr lang="es-ES" altLang="ca-ES" sz="2400">
                <a:latin typeface="Garamond" panose="02020404030301010803" pitchFamily="18" charset="0"/>
                <a:ea typeface="ＭＳ Ｐゴシック" panose="020B0600070205080204" pitchFamily="34" charset="-128"/>
              </a:rPr>
            </a:br>
            <a:r>
              <a:rPr lang="es-ES" altLang="ca-ES" sz="2400">
                <a:latin typeface="Garamond" panose="02020404030301010803" pitchFamily="18" charset="0"/>
                <a:ea typeface="ＭＳ Ｐゴシック" panose="020B0600070205080204" pitchFamily="34" charset="-128"/>
              </a:rPr>
              <a:t>En portes a la feina i per tots els teus veïns</a:t>
            </a:r>
            <a:br>
              <a:rPr lang="es-ES" altLang="ca-ES" sz="2400">
                <a:latin typeface="Garamond" panose="02020404030301010803" pitchFamily="18" charset="0"/>
                <a:ea typeface="ＭＳ Ｐゴシック" panose="020B0600070205080204" pitchFamily="34" charset="-128"/>
              </a:rPr>
            </a:br>
            <a:r>
              <a:rPr lang="es-ES" altLang="ca-ES" sz="2400">
                <a:latin typeface="Garamond" panose="02020404030301010803" pitchFamily="18" charset="0"/>
                <a:ea typeface="ＭＳ Ｐゴシック" panose="020B0600070205080204" pitchFamily="34" charset="-128"/>
              </a:rPr>
              <a:t>I a les festes de Gràcia decores el carrer</a:t>
            </a:r>
            <a:br>
              <a:rPr lang="es-ES" altLang="ca-ES" sz="2400">
                <a:latin typeface="Garamond" panose="02020404030301010803" pitchFamily="18" charset="0"/>
                <a:ea typeface="ＭＳ Ｐゴシック" panose="020B0600070205080204" pitchFamily="34" charset="-128"/>
              </a:rPr>
            </a:br>
            <a:r>
              <a:rPr lang="es-ES" altLang="ca-ES" sz="2400">
                <a:latin typeface="Garamond" panose="02020404030301010803" pitchFamily="18" charset="0"/>
                <a:ea typeface="ＭＳ Ｐゴシック" panose="020B0600070205080204" pitchFamily="34" charset="-128"/>
              </a:rPr>
              <a:t>Tanques els ulls i balles passant els pretendents</a:t>
            </a:r>
          </a:p>
          <a:p>
            <a:pPr>
              <a:buFont typeface="Arial" panose="020B0604020202020204" pitchFamily="34" charset="0"/>
              <a:buNone/>
            </a:pPr>
            <a:r>
              <a:rPr lang="es-ES" altLang="ca-ES" sz="2400">
                <a:latin typeface="Garamond" panose="02020404030301010803" pitchFamily="18" charset="0"/>
                <a:ea typeface="ＭＳ Ｐゴシック" panose="020B0600070205080204" pitchFamily="34" charset="-128"/>
              </a:rPr>
              <a:t>Per mi que ho fas expressament</a:t>
            </a:r>
            <a:br>
              <a:rPr lang="es-ES" altLang="ca-ES" sz="2400">
                <a:latin typeface="Garamond" panose="02020404030301010803" pitchFamily="18" charset="0"/>
                <a:ea typeface="ＭＳ Ｐゴシック" panose="020B0600070205080204" pitchFamily="34" charset="-128"/>
              </a:rPr>
            </a:br>
            <a:r>
              <a:rPr lang="es-ES" altLang="ca-ES" sz="2400">
                <a:latin typeface="Garamond" panose="02020404030301010803" pitchFamily="18" charset="0"/>
                <a:ea typeface="ＭＳ Ｐゴシック" panose="020B0600070205080204" pitchFamily="34" charset="-128"/>
              </a:rPr>
              <a:t>Per mi que te m'han fet a mida</a:t>
            </a:r>
            <a:br>
              <a:rPr lang="es-ES" altLang="ca-ES" sz="2400">
                <a:latin typeface="Garamond" panose="02020404030301010803" pitchFamily="18" charset="0"/>
                <a:ea typeface="ＭＳ Ｐゴシック" panose="020B0600070205080204" pitchFamily="34" charset="-128"/>
              </a:rPr>
            </a:br>
            <a:r>
              <a:rPr lang="es-ES" altLang="ca-ES" sz="2400">
                <a:latin typeface="Garamond" panose="02020404030301010803" pitchFamily="18" charset="0"/>
                <a:ea typeface="ＭＳ Ｐゴシック" panose="020B0600070205080204" pitchFamily="34" charset="-128"/>
              </a:rPr>
              <a:t>Per mi ja podem finiquitar</a:t>
            </a:r>
            <a:br>
              <a:rPr lang="es-ES" altLang="ca-ES" sz="2400">
                <a:latin typeface="Garamond" panose="02020404030301010803" pitchFamily="18" charset="0"/>
                <a:ea typeface="ＭＳ Ｐゴシック" panose="020B0600070205080204" pitchFamily="34" charset="-128"/>
              </a:rPr>
            </a:br>
            <a:r>
              <a:rPr lang="es-ES" altLang="ca-ES" sz="2400">
                <a:latin typeface="Garamond" panose="02020404030301010803" pitchFamily="18" charset="0"/>
                <a:ea typeface="ＭＳ Ｐゴシック" panose="020B0600070205080204" pitchFamily="34" charset="-128"/>
              </a:rPr>
              <a:t>Per mi, el que em queda de vida</a:t>
            </a:r>
          </a:p>
          <a:p>
            <a:pPr>
              <a:buFont typeface="Arial" panose="020B0604020202020204" pitchFamily="34" charset="0"/>
              <a:buNone/>
            </a:pPr>
            <a:r>
              <a:rPr lang="es-ES" altLang="ca-ES" sz="2400">
                <a:latin typeface="Garamond" panose="02020404030301010803" pitchFamily="18" charset="0"/>
                <a:ea typeface="ＭＳ Ｐゴシック" panose="020B0600070205080204" pitchFamily="34" charset="-128"/>
              </a:rPr>
              <a:t>Dines amb un tupper tallarines i chop suey</a:t>
            </a:r>
            <a:br>
              <a:rPr lang="es-ES" altLang="ca-ES" sz="2400">
                <a:latin typeface="Garamond" panose="02020404030301010803" pitchFamily="18" charset="0"/>
                <a:ea typeface="ＭＳ Ｐゴシック" panose="020B0600070205080204" pitchFamily="34" charset="-128"/>
              </a:rPr>
            </a:br>
            <a:r>
              <a:rPr lang="es-ES" altLang="ca-ES" sz="2400">
                <a:latin typeface="Garamond" panose="02020404030301010803" pitchFamily="18" charset="0"/>
                <a:ea typeface="ＭＳ Ｐゴシック" panose="020B0600070205080204" pitchFamily="34" charset="-128"/>
              </a:rPr>
              <a:t>Els teus secrets te'ls guarda aquell teu amic gay</a:t>
            </a:r>
            <a:br>
              <a:rPr lang="es-ES" altLang="ca-ES" sz="2400">
                <a:latin typeface="Garamond" panose="02020404030301010803" pitchFamily="18" charset="0"/>
                <a:ea typeface="ＭＳ Ｐゴシック" panose="020B0600070205080204" pitchFamily="34" charset="-128"/>
              </a:rPr>
            </a:br>
            <a:r>
              <a:rPr lang="es-ES" altLang="ca-ES" sz="2400">
                <a:latin typeface="Garamond" panose="02020404030301010803" pitchFamily="18" charset="0"/>
                <a:ea typeface="ＭＳ Ｐゴシック" panose="020B0600070205080204" pitchFamily="34" charset="-128"/>
              </a:rPr>
              <a:t>A les cinc de la tarda quan surts de treballar</a:t>
            </a:r>
            <a:br>
              <a:rPr lang="es-ES" altLang="ca-ES" sz="2400">
                <a:latin typeface="Garamond" panose="02020404030301010803" pitchFamily="18" charset="0"/>
                <a:ea typeface="ＭＳ Ｐゴシック" panose="020B0600070205080204" pitchFamily="34" charset="-128"/>
              </a:rPr>
            </a:br>
            <a:r>
              <a:rPr lang="es-ES" altLang="ca-ES" sz="2400">
                <a:latin typeface="Garamond" panose="02020404030301010803" pitchFamily="18" charset="0"/>
                <a:ea typeface="ＭＳ Ｐゴシック" panose="020B0600070205080204" pitchFamily="34" charset="-128"/>
              </a:rPr>
              <a:t>Els nens i les floristes et saluden al passar</a:t>
            </a:r>
          </a:p>
          <a:p>
            <a:pPr>
              <a:buFont typeface="Arial" panose="020B0604020202020204" pitchFamily="34" charset="0"/>
              <a:buNone/>
            </a:pPr>
            <a:r>
              <a:rPr lang="es-ES" altLang="ca-ES" sz="2400">
                <a:latin typeface="Garamond" panose="02020404030301010803" pitchFamily="18" charset="0"/>
                <a:ea typeface="ＭＳ Ｐゴシック" panose="020B0600070205080204" pitchFamily="34" charset="-128"/>
              </a:rPr>
              <a:t>Per mi que ho fas expressament</a:t>
            </a:r>
            <a:br>
              <a:rPr lang="es-ES" altLang="ca-ES" sz="2400">
                <a:latin typeface="Garamond" panose="02020404030301010803" pitchFamily="18" charset="0"/>
                <a:ea typeface="ＭＳ Ｐゴシック" panose="020B0600070205080204" pitchFamily="34" charset="-128"/>
              </a:rPr>
            </a:br>
            <a:r>
              <a:rPr lang="es-ES" altLang="ca-ES" sz="2400">
                <a:latin typeface="Garamond" panose="02020404030301010803" pitchFamily="18" charset="0"/>
                <a:ea typeface="ＭＳ Ｐゴシック" panose="020B0600070205080204" pitchFamily="34" charset="-128"/>
              </a:rPr>
              <a:t>Per mi que te m'han fet a mida</a:t>
            </a:r>
            <a:br>
              <a:rPr lang="es-ES" altLang="ca-ES" sz="2400">
                <a:latin typeface="Garamond" panose="02020404030301010803" pitchFamily="18" charset="0"/>
                <a:ea typeface="ＭＳ Ｐゴシック" panose="020B0600070205080204" pitchFamily="34" charset="-128"/>
              </a:rPr>
            </a:br>
            <a:r>
              <a:rPr lang="es-ES" altLang="ca-ES" sz="2400">
                <a:latin typeface="Garamond" panose="02020404030301010803" pitchFamily="18" charset="0"/>
                <a:ea typeface="ＭＳ Ｐゴシック" panose="020B0600070205080204" pitchFamily="34" charset="-128"/>
              </a:rPr>
              <a:t>Per mi que si mai ets de veritat</a:t>
            </a:r>
            <a:br>
              <a:rPr lang="es-ES" altLang="ca-ES" sz="2400">
                <a:latin typeface="Garamond" panose="02020404030301010803" pitchFamily="18" charset="0"/>
                <a:ea typeface="ＭＳ Ｐゴシック" panose="020B0600070205080204" pitchFamily="34" charset="-128"/>
              </a:rPr>
            </a:br>
            <a:r>
              <a:rPr lang="es-ES" altLang="ca-ES" sz="2400">
                <a:latin typeface="Garamond" panose="02020404030301010803" pitchFamily="18" charset="0"/>
                <a:ea typeface="ＭＳ Ｐゴシック" panose="020B0600070205080204" pitchFamily="34" charset="-128"/>
              </a:rPr>
              <a:t>Per mi, semblaràs de mentida</a:t>
            </a:r>
          </a:p>
          <a:p>
            <a:pPr>
              <a:buFont typeface="Arial" panose="020B0604020202020204" pitchFamily="34" charset="0"/>
              <a:buNone/>
            </a:pPr>
            <a:endParaRPr lang="en-AU" altLang="ca-E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1 Título">
            <a:extLst>
              <a:ext uri="{FF2B5EF4-FFF2-40B4-BE49-F238E27FC236}">
                <a16:creationId xmlns:a16="http://schemas.microsoft.com/office/drawing/2014/main" id="{BDCD286D-B47F-4752-8BD4-7EB6AAC51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725487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en-AU" altLang="es-ES" sz="3000">
                <a:latin typeface="Garamond" panose="02020404030301010803" pitchFamily="18" charset="0"/>
                <a:ea typeface="ＭＳ Ｐゴシック" panose="020B0600070205080204" pitchFamily="34" charset="-128"/>
              </a:rPr>
              <a:t>“</a:t>
            </a:r>
            <a:r>
              <a:rPr lang="en-AU" altLang="ca-ES" sz="3000">
                <a:latin typeface="Garamond" panose="02020404030301010803" pitchFamily="18" charset="0"/>
                <a:ea typeface="ＭＳ Ｐゴシック" panose="020B0600070205080204" pitchFamily="34" charset="-128"/>
              </a:rPr>
              <a:t>Xarlatà</a:t>
            </a:r>
            <a:r>
              <a:rPr lang="en-AU" altLang="es-ES" sz="3000">
                <a:latin typeface="Garamond" panose="02020404030301010803" pitchFamily="18" charset="0"/>
                <a:ea typeface="ＭＳ Ｐゴシック" panose="020B0600070205080204" pitchFamily="34" charset="-128"/>
              </a:rPr>
              <a:t>”</a:t>
            </a:r>
            <a:r>
              <a:rPr lang="en-AU" altLang="ca-ES" sz="3000">
                <a:latin typeface="Garamond" panose="02020404030301010803" pitchFamily="18" charset="0"/>
                <a:ea typeface="ＭＳ Ｐゴシック" panose="020B0600070205080204" pitchFamily="34" charset="-128"/>
              </a:rPr>
              <a:t>, Joan Fuster</a:t>
            </a:r>
          </a:p>
        </p:txBody>
      </p:sp>
      <p:sp>
        <p:nvSpPr>
          <p:cNvPr id="49154" name="2 Marcador de contenido">
            <a:extLst>
              <a:ext uri="{FF2B5EF4-FFF2-40B4-BE49-F238E27FC236}">
                <a16:creationId xmlns:a16="http://schemas.microsoft.com/office/drawing/2014/main" id="{34362447-762C-4469-A2FD-FD49B0ADD9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85875"/>
            <a:ext cx="8229600" cy="4840288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ca-ES" altLang="ca-ES" sz="2600">
                <a:latin typeface="Garamond" panose="02020404030301010803" pitchFamily="18" charset="0"/>
                <a:ea typeface="ＭＳ Ｐゴシック" panose="020B0600070205080204" pitchFamily="34" charset="-128"/>
              </a:rPr>
              <a:t>Fragment extret de l</a:t>
            </a:r>
            <a:r>
              <a:rPr lang="ja-JP" altLang="ca-ES" sz="2600">
                <a:latin typeface="Garamond" panose="02020404030301010803" pitchFamily="18" charset="0"/>
                <a:ea typeface="ＭＳ Ｐゴシック" panose="020B0600070205080204" pitchFamily="34" charset="-128"/>
              </a:rPr>
              <a:t>’</a:t>
            </a:r>
            <a:r>
              <a:rPr lang="ca-ES" altLang="ja-JP" sz="2600">
                <a:latin typeface="Garamond" panose="02020404030301010803" pitchFamily="18" charset="0"/>
                <a:ea typeface="ＭＳ Ｐゴシック" panose="020B0600070205080204" pitchFamily="34" charset="-128"/>
              </a:rPr>
              <a:t>entrada </a:t>
            </a:r>
            <a:r>
              <a:rPr lang="ja-JP" altLang="ca-ES" sz="2600">
                <a:latin typeface="Garamond" panose="02020404030301010803" pitchFamily="18" charset="0"/>
                <a:ea typeface="ＭＳ Ｐゴシック" panose="020B0600070205080204" pitchFamily="34" charset="-128"/>
              </a:rPr>
              <a:t>“</a:t>
            </a:r>
            <a:r>
              <a:rPr lang="ca-ES" altLang="ja-JP" sz="2600">
                <a:latin typeface="Garamond" panose="02020404030301010803" pitchFamily="18" charset="0"/>
                <a:ea typeface="ＭＳ Ｐゴシック" panose="020B0600070205080204" pitchFamily="34" charset="-128"/>
              </a:rPr>
              <a:t>Xarlatà</a:t>
            </a:r>
            <a:r>
              <a:rPr lang="ja-JP" altLang="ca-ES" sz="2600">
                <a:latin typeface="Garamond" panose="02020404030301010803" pitchFamily="18" charset="0"/>
                <a:ea typeface="ＭＳ Ｐゴシック" panose="020B0600070205080204" pitchFamily="34" charset="-128"/>
              </a:rPr>
              <a:t>”</a:t>
            </a:r>
            <a:r>
              <a:rPr lang="ca-ES" altLang="ja-JP" sz="2600">
                <a:latin typeface="Garamond" panose="02020404030301010803" pitchFamily="18" charset="0"/>
                <a:ea typeface="ＭＳ Ｐゴシック" panose="020B0600070205080204" pitchFamily="34" charset="-128"/>
              </a:rPr>
              <a:t>, a: </a:t>
            </a:r>
            <a:r>
              <a:rPr lang="ca-ES" altLang="ja-JP" sz="2600" i="1">
                <a:latin typeface="Garamond" panose="02020404030301010803" pitchFamily="18" charset="0"/>
                <a:ea typeface="ＭＳ Ｐゴシック" panose="020B0600070205080204" pitchFamily="34" charset="-128"/>
              </a:rPr>
              <a:t>Diccionari per a ociosos</a:t>
            </a:r>
            <a:r>
              <a:rPr lang="ca-ES" altLang="ja-JP" sz="2600">
                <a:latin typeface="Garamond" panose="02020404030301010803" pitchFamily="18" charset="0"/>
                <a:ea typeface="ＭＳ Ｐゴシック" panose="020B0600070205080204" pitchFamily="34" charset="-128"/>
              </a:rPr>
              <a:t>, Joan Fuster, Edicions 62, Barcelona: 2009, 280-282.</a:t>
            </a:r>
            <a:endParaRPr lang="es-ES" altLang="ja-JP" sz="2600">
              <a:latin typeface="Garamond" panose="02020404030301010803" pitchFamily="18" charset="0"/>
              <a:ea typeface="ＭＳ Ｐゴシック" panose="020B0600070205080204" pitchFamily="34" charset="-128"/>
            </a:endParaRPr>
          </a:p>
          <a:p>
            <a:pPr>
              <a:buFont typeface="Arial" panose="020B0604020202020204" pitchFamily="34" charset="0"/>
              <a:buNone/>
            </a:pPr>
            <a:r>
              <a:rPr lang="ca-ES" altLang="ca-ES" sz="2600">
                <a:latin typeface="Garamond" panose="02020404030301010803" pitchFamily="18" charset="0"/>
                <a:ea typeface="ＭＳ Ｐゴシック" panose="020B0600070205080204" pitchFamily="34" charset="-128"/>
              </a:rPr>
              <a:t>	</a:t>
            </a:r>
            <a:r>
              <a:rPr lang="ja-JP" altLang="ca-ES" sz="2600">
                <a:latin typeface="Garamond" panose="02020404030301010803" pitchFamily="18" charset="0"/>
                <a:ea typeface="ＭＳ Ｐゴシック" panose="020B0600070205080204" pitchFamily="34" charset="-128"/>
              </a:rPr>
              <a:t>“</a:t>
            </a:r>
            <a:r>
              <a:rPr lang="ca-ES" altLang="ja-JP" sz="2600">
                <a:latin typeface="Garamond" panose="02020404030301010803" pitchFamily="18" charset="0"/>
                <a:ea typeface="ＭＳ Ｐゴシック" panose="020B0600070205080204" pitchFamily="34" charset="-128"/>
              </a:rPr>
              <a:t>El nostre </a:t>
            </a:r>
            <a:r>
              <a:rPr lang="ja-JP" altLang="ca-ES" sz="2600">
                <a:latin typeface="Garamond" panose="02020404030301010803" pitchFamily="18" charset="0"/>
                <a:ea typeface="ＭＳ Ｐゴシック" panose="020B0600070205080204" pitchFamily="34" charset="-128"/>
              </a:rPr>
              <a:t>‘</a:t>
            </a:r>
            <a:r>
              <a:rPr lang="ca-ES" altLang="ja-JP" sz="2600">
                <a:latin typeface="Garamond" panose="02020404030301010803" pitchFamily="18" charset="0"/>
                <a:ea typeface="ＭＳ Ｐゴシック" panose="020B0600070205080204" pitchFamily="34" charset="-128"/>
              </a:rPr>
              <a:t>model</a:t>
            </a:r>
            <a:r>
              <a:rPr lang="ja-JP" altLang="ca-ES" sz="2600">
                <a:latin typeface="Garamond" panose="02020404030301010803" pitchFamily="18" charset="0"/>
                <a:ea typeface="ＭＳ Ｐゴシック" panose="020B0600070205080204" pitchFamily="34" charset="-128"/>
              </a:rPr>
              <a:t>’</a:t>
            </a:r>
            <a:r>
              <a:rPr lang="ca-ES" altLang="ja-JP" sz="2600">
                <a:latin typeface="Garamond" panose="02020404030301010803" pitchFamily="18" charset="0"/>
                <a:ea typeface="ＭＳ Ｐゴシック" panose="020B0600070205080204" pitchFamily="34" charset="-128"/>
              </a:rPr>
              <a:t> de llibertat és ben particular. Per a nosaltres, en efecte, la llibertat és inseparable de la terra ferma –davant del mar- on som arrelats. Més encara: inseparable de la plaça del poble on habitem. Dic </a:t>
            </a:r>
            <a:r>
              <a:rPr lang="ja-JP" altLang="ca-ES" sz="2600">
                <a:latin typeface="Garamond" panose="02020404030301010803" pitchFamily="18" charset="0"/>
                <a:ea typeface="ＭＳ Ｐゴシック" panose="020B0600070205080204" pitchFamily="34" charset="-128"/>
              </a:rPr>
              <a:t>‘</a:t>
            </a:r>
            <a:r>
              <a:rPr lang="ca-ES" altLang="ja-JP" sz="2600">
                <a:latin typeface="Garamond" panose="02020404030301010803" pitchFamily="18" charset="0"/>
                <a:ea typeface="ＭＳ Ｐゴシック" panose="020B0600070205080204" pitchFamily="34" charset="-128"/>
              </a:rPr>
              <a:t>la plaça</a:t>
            </a:r>
            <a:r>
              <a:rPr lang="ja-JP" altLang="ca-ES" sz="2600">
                <a:latin typeface="Garamond" panose="02020404030301010803" pitchFamily="18" charset="0"/>
                <a:ea typeface="ＭＳ Ｐゴシック" panose="020B0600070205080204" pitchFamily="34" charset="-128"/>
              </a:rPr>
              <a:t>’</a:t>
            </a:r>
            <a:r>
              <a:rPr lang="ca-ES" altLang="ja-JP" sz="2600">
                <a:latin typeface="Garamond" panose="02020404030301010803" pitchFamily="18" charset="0"/>
                <a:ea typeface="ＭＳ Ｐゴシック" panose="020B0600070205080204" pitchFamily="34" charset="-128"/>
              </a:rPr>
              <a:t>: l</a:t>
            </a:r>
            <a:r>
              <a:rPr lang="ja-JP" altLang="ca-ES" sz="2600">
                <a:latin typeface="Garamond" panose="02020404030301010803" pitchFamily="18" charset="0"/>
                <a:ea typeface="ＭＳ Ｐゴシック" panose="020B0600070205080204" pitchFamily="34" charset="-128"/>
              </a:rPr>
              <a:t>’</a:t>
            </a:r>
            <a:r>
              <a:rPr lang="ca-ES" altLang="ja-JP" sz="2600">
                <a:latin typeface="Garamond" panose="02020404030301010803" pitchFamily="18" charset="0"/>
                <a:ea typeface="ＭＳ Ｐゴシック" panose="020B0600070205080204" pitchFamily="34" charset="-128"/>
              </a:rPr>
              <a:t>àgora, el fòrum –si preferiu unes al·lusions decoratives. La societat del Mediterrani, fins ara mateix, s</a:t>
            </a:r>
            <a:r>
              <a:rPr lang="ja-JP" altLang="ca-ES" sz="2600">
                <a:latin typeface="Garamond" panose="02020404030301010803" pitchFamily="18" charset="0"/>
                <a:ea typeface="ＭＳ Ｐゴシック" panose="020B0600070205080204" pitchFamily="34" charset="-128"/>
              </a:rPr>
              <a:t>’</a:t>
            </a:r>
            <a:r>
              <a:rPr lang="ca-ES" altLang="ja-JP" sz="2600">
                <a:latin typeface="Garamond" panose="02020404030301010803" pitchFamily="18" charset="0"/>
                <a:ea typeface="ＭＳ Ｐゴシック" panose="020B0600070205080204" pitchFamily="34" charset="-128"/>
              </a:rPr>
              <a:t>organitza en ciutats: ni tan sols hem arribat –ho formulo, com tot, </a:t>
            </a:r>
            <a:r>
              <a:rPr lang="ca-ES" altLang="ja-JP" sz="2600" i="1">
                <a:latin typeface="Garamond" panose="02020404030301010803" pitchFamily="18" charset="0"/>
                <a:ea typeface="ＭＳ Ｐゴシック" panose="020B0600070205080204" pitchFamily="34" charset="-128"/>
              </a:rPr>
              <a:t>cum grano salis</a:t>
            </a:r>
            <a:r>
              <a:rPr lang="ca-ES" altLang="ja-JP" sz="2600">
                <a:latin typeface="Garamond" panose="02020404030301010803" pitchFamily="18" charset="0"/>
                <a:ea typeface="ＭＳ Ｐゴシック" panose="020B0600070205080204" pitchFamily="34" charset="-128"/>
              </a:rPr>
              <a:t>- a la nació. En una ciutat, el cor col·lectiu és la plaça. La dispersa i unida família del Mediterrani no és sinó això, una col·lecció de places, àgores, fòrums, oberts a la proximitat del mar. (...)</a:t>
            </a:r>
            <a:endParaRPr lang="en-AU" altLang="ca-ES" sz="2600">
              <a:latin typeface="Garamond" panose="02020404030301010803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2 Marcador de contenido">
            <a:extLst>
              <a:ext uri="{FF2B5EF4-FFF2-40B4-BE49-F238E27FC236}">
                <a16:creationId xmlns:a16="http://schemas.microsoft.com/office/drawing/2014/main" id="{6408955A-5CE4-453C-A091-765BFB728D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28625"/>
            <a:ext cx="8229600" cy="5697538"/>
          </a:xfrm>
        </p:spPr>
        <p:txBody>
          <a:bodyPr/>
          <a:lstStyle/>
          <a:p>
            <a:pPr algn="just">
              <a:buFont typeface="Arial" panose="020B0604020202020204" pitchFamily="34" charset="0"/>
              <a:buNone/>
            </a:pPr>
            <a:r>
              <a:rPr lang="ca-ES" altLang="ca-ES" sz="2500">
                <a:latin typeface="Garamond" panose="02020404030301010803" pitchFamily="18" charset="0"/>
                <a:ea typeface="ＭＳ Ｐゴシック" panose="020B0600070205080204" pitchFamily="34" charset="-128"/>
              </a:rPr>
              <a:t>	¿La llibertat, doncs? La llibertat, en una plaça –en l</a:t>
            </a:r>
            <a:r>
              <a:rPr lang="ja-JP" altLang="ca-ES" sz="2500">
                <a:latin typeface="Garamond" panose="02020404030301010803" pitchFamily="18" charset="0"/>
                <a:ea typeface="ＭＳ Ｐゴシック" panose="020B0600070205080204" pitchFamily="34" charset="-128"/>
              </a:rPr>
              <a:t>’</a:t>
            </a:r>
            <a:r>
              <a:rPr lang="ca-ES" altLang="ja-JP" sz="2500">
                <a:latin typeface="Garamond" panose="02020404030301010803" pitchFamily="18" charset="0"/>
                <a:ea typeface="ＭＳ Ｐゴシック" panose="020B0600070205080204" pitchFamily="34" charset="-128"/>
              </a:rPr>
              <a:t>àgora, en el fòrum-, és, simplement, la llibertat de xerrar. Quan els homes del Mediterrani parlen de llibertat, no volen referir-se a res més. L</a:t>
            </a:r>
            <a:r>
              <a:rPr lang="ja-JP" altLang="ca-ES" sz="2500">
                <a:latin typeface="Garamond" panose="02020404030301010803" pitchFamily="18" charset="0"/>
                <a:ea typeface="ＭＳ Ｐゴシック" panose="020B0600070205080204" pitchFamily="34" charset="-128"/>
              </a:rPr>
              <a:t>’</a:t>
            </a:r>
            <a:r>
              <a:rPr lang="ca-ES" altLang="ja-JP" sz="2500">
                <a:latin typeface="Garamond" panose="02020404030301010803" pitchFamily="18" charset="0"/>
                <a:ea typeface="ＭＳ Ｐゴシック" panose="020B0600070205080204" pitchFamily="34" charset="-128"/>
              </a:rPr>
              <a:t>home del Mediterrani porta una cotorra política dintre seu. És una cotorra política, a seques. Afeccionats a xerrar, viciosos de la xerrameca, admirem els genis de l</a:t>
            </a:r>
            <a:r>
              <a:rPr lang="ja-JP" altLang="ca-ES" sz="2500">
                <a:latin typeface="Garamond" panose="02020404030301010803" pitchFamily="18" charset="0"/>
                <a:ea typeface="ＭＳ Ｐゴシック" panose="020B0600070205080204" pitchFamily="34" charset="-128"/>
              </a:rPr>
              <a:t>’</a:t>
            </a:r>
            <a:r>
              <a:rPr lang="ca-ES" altLang="ja-JP" sz="2500">
                <a:latin typeface="Garamond" panose="02020404030301010803" pitchFamily="18" charset="0"/>
                <a:ea typeface="ＭＳ Ｐゴシック" panose="020B0600070205080204" pitchFamily="34" charset="-128"/>
              </a:rPr>
              <a:t>especialitat. Per això el Mediterrani és, essencialment, una pedrera fèrtil de tribuns: tribuns de la plebs, en uns casos, o tribuns de la tirania, en d</a:t>
            </a:r>
            <a:r>
              <a:rPr lang="ja-JP" altLang="ca-ES" sz="2500">
                <a:latin typeface="Garamond" panose="02020404030301010803" pitchFamily="18" charset="0"/>
                <a:ea typeface="ＭＳ Ｐゴシック" panose="020B0600070205080204" pitchFamily="34" charset="-128"/>
              </a:rPr>
              <a:t>’</a:t>
            </a:r>
            <a:r>
              <a:rPr lang="ca-ES" altLang="ja-JP" sz="2500">
                <a:latin typeface="Garamond" panose="02020404030301010803" pitchFamily="18" charset="0"/>
                <a:ea typeface="ＭＳ Ｐゴシック" panose="020B0600070205080204" pitchFamily="34" charset="-128"/>
              </a:rPr>
              <a:t>altres. Però sempre tribuns: oradors, xerraires, xarlatans... De Demòstenes o Ciceró a Blasco Ibáñez o Mussolini, qualsevol </a:t>
            </a:r>
            <a:r>
              <a:rPr lang="ja-JP" altLang="ca-ES" sz="2500">
                <a:latin typeface="Garamond" panose="02020404030301010803" pitchFamily="18" charset="0"/>
                <a:ea typeface="ＭＳ Ｐゴシック" panose="020B0600070205080204" pitchFamily="34" charset="-128"/>
              </a:rPr>
              <a:t>‘</a:t>
            </a:r>
            <a:r>
              <a:rPr lang="ca-ES" altLang="ja-JP" sz="2500">
                <a:latin typeface="Garamond" panose="02020404030301010803" pitchFamily="18" charset="0"/>
                <a:ea typeface="ＭＳ Ｐゴシック" panose="020B0600070205080204" pitchFamily="34" charset="-128"/>
              </a:rPr>
              <a:t>bec d</a:t>
            </a:r>
            <a:r>
              <a:rPr lang="ja-JP" altLang="ca-ES" sz="2500">
                <a:latin typeface="Garamond" panose="02020404030301010803" pitchFamily="18" charset="0"/>
                <a:ea typeface="ＭＳ Ｐゴシック" panose="020B0600070205080204" pitchFamily="34" charset="-128"/>
              </a:rPr>
              <a:t>’</a:t>
            </a:r>
            <a:r>
              <a:rPr lang="ca-ES" altLang="ja-JP" sz="2500">
                <a:latin typeface="Garamond" panose="02020404030301010803" pitchFamily="18" charset="0"/>
                <a:ea typeface="ＭＳ Ｐゴシック" panose="020B0600070205080204" pitchFamily="34" charset="-128"/>
              </a:rPr>
              <a:t>or</a:t>
            </a:r>
            <a:r>
              <a:rPr lang="ja-JP" altLang="ca-ES" sz="2500">
                <a:latin typeface="Garamond" panose="02020404030301010803" pitchFamily="18" charset="0"/>
                <a:ea typeface="ＭＳ Ｐゴシック" panose="020B0600070205080204" pitchFamily="34" charset="-128"/>
              </a:rPr>
              <a:t>’</a:t>
            </a:r>
            <a:r>
              <a:rPr lang="ca-ES" altLang="ja-JP" sz="2500">
                <a:latin typeface="Garamond" panose="02020404030301010803" pitchFamily="18" charset="0"/>
                <a:ea typeface="ＭＳ Ｐゴシック" panose="020B0600070205080204" pitchFamily="34" charset="-128"/>
              </a:rPr>
              <a:t> autòcton ens té el cor robat. Hi admirem, més que la doctrina o la intenció, la vèrbola. (...) [P]otser en cap altra zona del món civil hi ha hagut tants tirans, en totes les èpoques, com ací. (...) El dèspota és un personatge tan entranyable, per a nosaltres, que gairebé pertany –diríem- al folklore.</a:t>
            </a:r>
            <a:endParaRPr lang="es-ES" altLang="ja-JP" sz="2500">
              <a:latin typeface="Garamond" panose="02020404030301010803" pitchFamily="18" charset="0"/>
              <a:ea typeface="ＭＳ Ｐゴシック" panose="020B0600070205080204" pitchFamily="34" charset="-128"/>
            </a:endParaRPr>
          </a:p>
          <a:p>
            <a:pPr algn="just"/>
            <a:endParaRPr lang="en-AU" altLang="ca-ES" sz="2500">
              <a:latin typeface="Garamond" panose="02020404030301010803" pitchFamily="18" charset="0"/>
              <a:ea typeface="ＭＳ Ｐゴシック" panose="020B0600070205080204" pitchFamily="34" charset="-128"/>
            </a:endParaRPr>
          </a:p>
          <a:p>
            <a:pPr algn="just">
              <a:buFont typeface="Arial" panose="020B0604020202020204" pitchFamily="34" charset="0"/>
              <a:buNone/>
            </a:pPr>
            <a:endParaRPr lang="en-AU" altLang="ca-ES" sz="2500">
              <a:latin typeface="Garamond" panose="02020404030301010803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ítulo 1">
            <a:extLst>
              <a:ext uri="{FF2B5EF4-FFF2-40B4-BE49-F238E27FC236}">
                <a16:creationId xmlns:a16="http://schemas.microsoft.com/office/drawing/2014/main" id="{F4CCB499-5DFE-49F0-8056-DA744E6C27C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285750"/>
            <a:ext cx="9144000" cy="663575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ca-ES" altLang="ca-ES" sz="2800">
                <a:latin typeface="Garamond" panose="02020404030301010803" pitchFamily="18" charset="0"/>
                <a:ea typeface="ＭＳ Ｐゴシック" panose="020B0600070205080204" pitchFamily="34" charset="-128"/>
              </a:rPr>
              <a:t>Pere Calders, </a:t>
            </a:r>
            <a:r>
              <a:rPr lang="ja-JP" altLang="ca-ES" sz="2800">
                <a:latin typeface="Garamond" panose="02020404030301010803" pitchFamily="18" charset="0"/>
                <a:ea typeface="ＭＳ Ｐゴシック" panose="020B0600070205080204" pitchFamily="34" charset="-128"/>
              </a:rPr>
              <a:t>“</a:t>
            </a:r>
            <a:r>
              <a:rPr lang="ca-ES" altLang="ja-JP" sz="2800">
                <a:latin typeface="Garamond" panose="02020404030301010803" pitchFamily="18" charset="0"/>
                <a:ea typeface="ＭＳ Ｐゴシック" panose="020B0600070205080204" pitchFamily="34" charset="-128"/>
              </a:rPr>
              <a:t>Feblesa caràcter</a:t>
            </a:r>
            <a:r>
              <a:rPr lang="ja-JP" altLang="ca-ES" sz="2800">
                <a:latin typeface="Garamond" panose="02020404030301010803" pitchFamily="18" charset="0"/>
                <a:ea typeface="ＭＳ Ｐゴシック" panose="020B0600070205080204" pitchFamily="34" charset="-128"/>
              </a:rPr>
              <a:t>”</a:t>
            </a:r>
            <a:endParaRPr lang="ca-ES" altLang="ca-ES" sz="2800">
              <a:latin typeface="Garamond" panose="02020404030301010803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51202" name="CuadroTexto 3">
            <a:extLst>
              <a:ext uri="{FF2B5EF4-FFF2-40B4-BE49-F238E27FC236}">
                <a16:creationId xmlns:a16="http://schemas.microsoft.com/office/drawing/2014/main" id="{EDFC6690-5CA7-4476-BD0E-4C79D2227F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213" y="1287463"/>
            <a:ext cx="8280400" cy="621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ca-ES" altLang="ca-ES" sz="2200">
                <a:latin typeface="Garamond" panose="02020404030301010803" pitchFamily="18" charset="0"/>
              </a:rPr>
              <a:t>Un dia mentre dormia va despertar-me un soroll que venia del meu despatx.</a:t>
            </a:r>
          </a:p>
          <a:p>
            <a:r>
              <a:rPr lang="ca-ES" altLang="ca-ES" sz="2200">
                <a:latin typeface="Garamond" panose="02020404030301010803" pitchFamily="18" charset="0"/>
              </a:rPr>
              <a:t>	-Ja hi som! –vaig dir-me-. És el lladre.</a:t>
            </a:r>
          </a:p>
          <a:p>
            <a:r>
              <a:rPr lang="ca-ES" altLang="ca-ES" sz="2200">
                <a:latin typeface="Garamond" panose="02020404030301010803" pitchFamily="18" charset="0"/>
              </a:rPr>
              <a:t>	Fi, caminant de puntetes, vaig guanyar la distància que em separava del lloc on algú m</a:t>
            </a:r>
            <a:r>
              <a:rPr lang="ja-JP" altLang="ca-ES" sz="2200">
                <a:latin typeface="Garamond" panose="02020404030301010803" pitchFamily="18" charset="0"/>
              </a:rPr>
              <a:t>’</a:t>
            </a:r>
            <a:r>
              <a:rPr lang="ca-ES" altLang="ja-JP" sz="2200">
                <a:latin typeface="Garamond" panose="02020404030301010803" pitchFamily="18" charset="0"/>
              </a:rPr>
              <a:t>espoliava. Allí hi havia un senyor desconegut, amb un sac, que triava aquelles de les meves coses que li feien més goig i les amuntegava en una pila. </a:t>
            </a:r>
          </a:p>
          <a:p>
            <a:r>
              <a:rPr lang="ca-ES" altLang="ca-ES" sz="2200">
                <a:latin typeface="Garamond" panose="02020404030301010803" pitchFamily="18" charset="0"/>
              </a:rPr>
              <a:t>	-Ep! Parlem-ne... – li vaig dir.</a:t>
            </a:r>
          </a:p>
          <a:p>
            <a:r>
              <a:rPr lang="ca-ES" altLang="ca-ES" sz="2200">
                <a:latin typeface="Garamond" panose="02020404030301010803" pitchFamily="18" charset="0"/>
              </a:rPr>
              <a:t>	Ell es va girar sense sobresalt ni sorpresa, em va mirar de cap a peus i va respondre: </a:t>
            </a:r>
          </a:p>
          <a:p>
            <a:r>
              <a:rPr lang="ca-ES" altLang="ca-ES" sz="2200">
                <a:latin typeface="Garamond" panose="02020404030301010803" pitchFamily="18" charset="0"/>
              </a:rPr>
              <a:t>	-No cal. Jo et guanyo. Així, calculant-ho a ull, peso uns vint quilograms més que tu. Portes armes?</a:t>
            </a:r>
          </a:p>
          <a:p>
            <a:r>
              <a:rPr lang="ca-ES" altLang="ca-ES" sz="2200">
                <a:latin typeface="Garamond" panose="02020404030301010803" pitchFamily="18" charset="0"/>
              </a:rPr>
              <a:t>	-No.</a:t>
            </a:r>
          </a:p>
          <a:p>
            <a:r>
              <a:rPr lang="ca-ES" altLang="ca-ES" sz="2200">
                <a:latin typeface="Garamond" panose="02020404030301010803" pitchFamily="18" charset="0"/>
              </a:rPr>
              <a:t>	-Raó de més. </a:t>
            </a:r>
          </a:p>
          <a:p>
            <a:r>
              <a:rPr lang="ca-ES" altLang="ca-ES" sz="2000">
                <a:latin typeface="Garamond" panose="02020404030301010803" pitchFamily="18" charset="0"/>
              </a:rPr>
              <a:t>I va procedir a omplir el sac amb els meus béns, fent com si m</a:t>
            </a:r>
            <a:r>
              <a:rPr lang="ja-JP" altLang="ca-ES" sz="2000">
                <a:latin typeface="Garamond" panose="02020404030301010803" pitchFamily="18" charset="0"/>
              </a:rPr>
              <a:t>’</a:t>
            </a:r>
            <a:r>
              <a:rPr lang="ca-ES" altLang="ja-JP" sz="2000">
                <a:latin typeface="Garamond" panose="02020404030301010803" pitchFamily="18" charset="0"/>
              </a:rPr>
              <a:t>ignorés. Jo no em vaig resignar. </a:t>
            </a:r>
          </a:p>
          <a:p>
            <a:endParaRPr lang="ca-ES" altLang="ca-ES" sz="2200">
              <a:latin typeface="Garamond" panose="02020404030301010803" pitchFamily="18" charset="0"/>
            </a:endParaRPr>
          </a:p>
          <a:p>
            <a:r>
              <a:rPr lang="ca-ES" altLang="ca-ES" sz="2000"/>
              <a:t>	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CuadroTexto 1">
            <a:extLst>
              <a:ext uri="{FF2B5EF4-FFF2-40B4-BE49-F238E27FC236}">
                <a16:creationId xmlns:a16="http://schemas.microsoft.com/office/drawing/2014/main" id="{D6140B40-803F-4147-94B3-9FC272125E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675" y="323850"/>
            <a:ext cx="7950200" cy="704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ca-ES" altLang="ca-ES">
                <a:latin typeface="Garamond" panose="02020404030301010803" pitchFamily="18" charset="0"/>
              </a:rPr>
              <a:t>-Però, home, això no és qüestió de força. Hi ha la moral, m</a:t>
            </a:r>
            <a:r>
              <a:rPr lang="ja-JP" altLang="ca-ES">
                <a:latin typeface="Garamond" panose="02020404030301010803" pitchFamily="18" charset="0"/>
              </a:rPr>
              <a:t>’</a:t>
            </a:r>
            <a:r>
              <a:rPr lang="ca-ES" altLang="ja-JP">
                <a:latin typeface="Garamond" panose="02020404030301010803" pitchFamily="18" charset="0"/>
              </a:rPr>
              <a:t>entens?</a:t>
            </a:r>
          </a:p>
          <a:p>
            <a:r>
              <a:rPr lang="ca-ES" altLang="ca-ES">
                <a:latin typeface="Garamond" panose="02020404030301010803" pitchFamily="18" charset="0"/>
              </a:rPr>
              <a:t>-La moral!- va dir-. És el pes més inútil que pot carregar un home. </a:t>
            </a:r>
          </a:p>
          <a:p>
            <a:r>
              <a:rPr lang="ca-ES" altLang="ca-ES">
                <a:latin typeface="Garamond" panose="02020404030301010803" pitchFamily="18" charset="0"/>
              </a:rPr>
              <a:t>-Mira: em fas una mica de llàstima i et vull donar consell. </a:t>
            </a:r>
          </a:p>
          <a:p>
            <a:r>
              <a:rPr lang="ca-ES" altLang="ca-ES">
                <a:latin typeface="Garamond" panose="02020404030301010803" pitchFamily="18" charset="0"/>
              </a:rPr>
              <a:t>Jo, en temps passats, també em refiava de la moral. (...) I sabeu quin va ser el premi? Un dia el meu fill de catorze anys va fugir amb la minyona. Nerviós, vaig anar a buscar la meva dona per compartir la pena amb ella, i només vaig trobar una carta seva on m</a:t>
            </a:r>
            <a:r>
              <a:rPr lang="ja-JP" altLang="ca-ES">
                <a:latin typeface="Garamond" panose="02020404030301010803" pitchFamily="18" charset="0"/>
              </a:rPr>
              <a:t>’</a:t>
            </a:r>
            <a:r>
              <a:rPr lang="ca-ES" altLang="ja-JP">
                <a:latin typeface="Garamond" panose="02020404030301010803" pitchFamily="18" charset="0"/>
              </a:rPr>
              <a:t>explicava que, cansada del meu ensopiment, se n</a:t>
            </a:r>
            <a:r>
              <a:rPr lang="ja-JP" altLang="ca-ES">
                <a:latin typeface="Garamond" panose="02020404030301010803" pitchFamily="18" charset="0"/>
              </a:rPr>
              <a:t>’</a:t>
            </a:r>
            <a:r>
              <a:rPr lang="ca-ES" altLang="ja-JP">
                <a:latin typeface="Garamond" panose="02020404030301010803" pitchFamily="18" charset="0"/>
              </a:rPr>
              <a:t>anava a viure amb un senyor del tercer pis, que ell sí que era simpàtic i sabia viure. Al cap d</a:t>
            </a:r>
            <a:r>
              <a:rPr lang="ja-JP" altLang="ca-ES">
                <a:latin typeface="Garamond" panose="02020404030301010803" pitchFamily="18" charset="0"/>
              </a:rPr>
              <a:t>’</a:t>
            </a:r>
            <a:r>
              <a:rPr lang="ca-ES" altLang="ja-JP">
                <a:latin typeface="Garamond" panose="02020404030301010803" pitchFamily="18" charset="0"/>
              </a:rPr>
              <a:t>uns dies vaig saber que el meu amic del cor me l</a:t>
            </a:r>
            <a:r>
              <a:rPr lang="ja-JP" altLang="ca-ES">
                <a:latin typeface="Garamond" panose="02020404030301010803" pitchFamily="18" charset="0"/>
              </a:rPr>
              <a:t>’</a:t>
            </a:r>
            <a:r>
              <a:rPr lang="ca-ES" altLang="ja-JP">
                <a:latin typeface="Garamond" panose="02020404030301010803" pitchFamily="18" charset="0"/>
              </a:rPr>
              <a:t>havia pres. </a:t>
            </a:r>
          </a:p>
          <a:p>
            <a:r>
              <a:rPr lang="ca-ES" altLang="ca-ES">
                <a:latin typeface="Garamond" panose="02020404030301010803" pitchFamily="18" charset="0"/>
              </a:rPr>
              <a:t>(...) Vaig decidir canviar de vida. Ara faig el que vull i tothom creu que estic tan bé. </a:t>
            </a:r>
          </a:p>
          <a:p>
            <a:endParaRPr lang="ca-ES" altLang="ca-ES">
              <a:latin typeface="Garamond" panose="02020404030301010803" pitchFamily="18" charset="0"/>
            </a:endParaRPr>
          </a:p>
          <a:p>
            <a:r>
              <a:rPr lang="ca-ES" altLang="ca-ES">
                <a:latin typeface="Garamond" panose="02020404030301010803" pitchFamily="18" charset="0"/>
              </a:rPr>
              <a:t>Fragment adaptat. </a:t>
            </a:r>
            <a:r>
              <a:rPr lang="ca-ES" altLang="ca-ES" i="1">
                <a:latin typeface="Garamond" panose="02020404030301010803" pitchFamily="18" charset="0"/>
              </a:rPr>
              <a:t>Cròniques de la veritat oculta </a:t>
            </a:r>
            <a:r>
              <a:rPr lang="ca-ES" altLang="ca-ES">
                <a:latin typeface="Garamond" panose="02020404030301010803" pitchFamily="18" charset="0"/>
              </a:rPr>
              <a:t>(1958)</a:t>
            </a:r>
          </a:p>
          <a:p>
            <a:endParaRPr lang="ca-ES" altLang="ca-ES">
              <a:latin typeface="Garamond" panose="02020404030301010803" pitchFamily="18" charset="0"/>
            </a:endParaRPr>
          </a:p>
          <a:p>
            <a:endParaRPr lang="ca-ES" altLang="ca-ES" sz="2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457FDE52-9246-4E06-9D1E-090D8F007D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85750"/>
            <a:ext cx="9144000" cy="1143000"/>
          </a:xfrm>
          <a:solidFill>
            <a:schemeClr val="bg1">
              <a:lumMod val="75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a-ES" dirty="0">
                <a:latin typeface="Garamond" pitchFamily="18" charset="0"/>
                <a:ea typeface="+mj-ea"/>
              </a:rPr>
              <a:t>1) Bases teòriques</a:t>
            </a:r>
          </a:p>
        </p:txBody>
      </p:sp>
      <p:sp>
        <p:nvSpPr>
          <p:cNvPr id="3" name="Contenidor de contingut 2">
            <a:extLst>
              <a:ext uri="{FF2B5EF4-FFF2-40B4-BE49-F238E27FC236}">
                <a16:creationId xmlns:a16="http://schemas.microsoft.com/office/drawing/2014/main" id="{0ECBCBA9-AC1D-494B-9ECD-C4F083F01A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ca-ES" altLang="ca-ES" sz="3100">
                <a:latin typeface="Garamond" panose="02020404030301010803" pitchFamily="18" charset="0"/>
                <a:ea typeface="ＭＳ Ｐゴシック" panose="020B0600070205080204" pitchFamily="34" charset="-128"/>
              </a:rPr>
              <a:t>-la gramàtica sempre es presenta </a:t>
            </a:r>
            <a:r>
              <a:rPr lang="ca-ES" altLang="ca-ES" sz="3100" b="1">
                <a:latin typeface="Garamond" panose="02020404030301010803" pitchFamily="18" charset="0"/>
                <a:ea typeface="ＭＳ Ｐゴシック" panose="020B0600070205080204" pitchFamily="34" charset="-128"/>
              </a:rPr>
              <a:t>en un context cultural </a:t>
            </a:r>
            <a:r>
              <a:rPr lang="ca-ES" altLang="ca-ES" sz="3100">
                <a:latin typeface="Garamond" panose="02020404030301010803" pitchFamily="18" charset="0"/>
                <a:ea typeface="ＭＳ Ｐゴシック" panose="020B0600070205080204" pitchFamily="34" charset="-128"/>
              </a:rPr>
              <a:t>(text, àudio o vídeo)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ca-ES" altLang="ca-ES" sz="3100">
                <a:latin typeface="Garamond" panose="02020404030301010803" pitchFamily="18" charset="0"/>
                <a:ea typeface="ＭＳ Ｐゴシック" panose="020B0600070205080204" pitchFamily="34" charset="-128"/>
              </a:rPr>
              <a:t>-es presenta de manera </a:t>
            </a:r>
            <a:r>
              <a:rPr lang="ca-ES" altLang="ca-ES" sz="3100" b="1">
                <a:latin typeface="Garamond" panose="02020404030301010803" pitchFamily="18" charset="0"/>
                <a:ea typeface="ＭＳ Ｐゴシック" panose="020B0600070205080204" pitchFamily="34" charset="-128"/>
              </a:rPr>
              <a:t>inductiva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ca-ES" altLang="ca-ES" sz="3100">
                <a:latin typeface="Garamond" panose="02020404030301010803" pitchFamily="18" charset="0"/>
                <a:ea typeface="ＭＳ Ｐゴシック" panose="020B0600070205080204" pitchFamily="34" charset="-128"/>
              </a:rPr>
              <a:t>-després es fa </a:t>
            </a:r>
            <a:r>
              <a:rPr lang="ca-ES" altLang="ca-ES" sz="3100" b="1">
                <a:latin typeface="Garamond" panose="02020404030301010803" pitchFamily="18" charset="0"/>
                <a:ea typeface="ＭＳ Ｐゴシック" panose="020B0600070205080204" pitchFamily="34" charset="-128"/>
              </a:rPr>
              <a:t>explícita</a:t>
            </a:r>
            <a:r>
              <a:rPr lang="ca-ES" altLang="ca-ES" sz="3100">
                <a:latin typeface="Garamond" panose="02020404030301010803" pitchFamily="18" charset="0"/>
                <a:ea typeface="ＭＳ Ｐゴシック" panose="020B0600070205080204" pitchFamily="34" charset="-128"/>
              </a:rPr>
              <a:t> l</a:t>
            </a:r>
            <a:r>
              <a:rPr lang="ja-JP" altLang="ca-ES" sz="3100">
                <a:latin typeface="Garamond" panose="02020404030301010803" pitchFamily="18" charset="0"/>
                <a:ea typeface="ＭＳ Ｐゴシック" panose="020B0600070205080204" pitchFamily="34" charset="-128"/>
              </a:rPr>
              <a:t>’</a:t>
            </a:r>
            <a:r>
              <a:rPr lang="ca-ES" altLang="ja-JP" sz="3100">
                <a:latin typeface="Garamond" panose="02020404030301010803" pitchFamily="18" charset="0"/>
                <a:ea typeface="ＭＳ Ｐゴシック" panose="020B0600070205080204" pitchFamily="34" charset="-128"/>
              </a:rPr>
              <a:t>estructura gramatical i es treballa amb exercicis comunicatius orals i escrits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ca-ES" altLang="ca-ES" sz="3100">
                <a:latin typeface="Garamond" panose="02020404030301010803" pitchFamily="18" charset="0"/>
                <a:ea typeface="ＭＳ Ｐゴシック" panose="020B0600070205080204" pitchFamily="34" charset="-128"/>
              </a:rPr>
              <a:t>-el material inicial cultural serveix per desencadenar una </a:t>
            </a:r>
            <a:r>
              <a:rPr lang="ca-ES" altLang="ca-ES" sz="3100" b="1">
                <a:latin typeface="Garamond" panose="02020404030301010803" pitchFamily="18" charset="0"/>
                <a:ea typeface="ＭＳ Ｐゴシック" panose="020B0600070205080204" pitchFamily="34" charset="-128"/>
              </a:rPr>
              <a:t>discussió crítica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ca-ES" altLang="ca-ES" sz="3100">
                <a:latin typeface="Garamond" panose="02020404030301010803" pitchFamily="18" charset="0"/>
                <a:ea typeface="ＭＳ Ｐゴシック" panose="020B0600070205080204" pitchFamily="34" charset="-128"/>
              </a:rPr>
              <a:t>-noció de cultura: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ca-ES" altLang="ca-ES" sz="2700">
                <a:latin typeface="Garamond" panose="02020404030301010803" pitchFamily="18" charset="0"/>
                <a:ea typeface="ＭＳ Ｐゴシック" panose="020B0600070205080204" pitchFamily="34" charset="-128"/>
              </a:rPr>
              <a:t>		-en sentit ampli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ca-ES" altLang="ca-ES" sz="2700">
                <a:latin typeface="Garamond" panose="02020404030301010803" pitchFamily="18" charset="0"/>
                <a:ea typeface="ＭＳ Ｐゴシック" panose="020B0600070205080204" pitchFamily="34" charset="-128"/>
              </a:rPr>
              <a:t>		-no només la cara amable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ca-ES" altLang="ca-ES" sz="2700">
                <a:latin typeface="Garamond" panose="02020404030301010803" pitchFamily="18" charset="0"/>
                <a:ea typeface="ＭＳ Ｐゴシック" panose="020B0600070205080204" pitchFamily="34" charset="-128"/>
              </a:rPr>
              <a:t>		-generar discussió crítica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F9A32728-FE77-4E74-8434-199CBA59C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725487"/>
          </a:xfrm>
          <a:solidFill>
            <a:schemeClr val="bg1">
              <a:lumMod val="75000"/>
            </a:schemeClr>
          </a:solidFill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a-ES" dirty="0">
                <a:latin typeface="Garamond" pitchFamily="18" charset="0"/>
                <a:ea typeface="+mj-ea"/>
              </a:rPr>
              <a:t>2) Punts forts</a:t>
            </a:r>
          </a:p>
        </p:txBody>
      </p:sp>
      <p:sp>
        <p:nvSpPr>
          <p:cNvPr id="4" name="QuadreDeText 3">
            <a:extLst>
              <a:ext uri="{FF2B5EF4-FFF2-40B4-BE49-F238E27FC236}">
                <a16:creationId xmlns:a16="http://schemas.microsoft.com/office/drawing/2014/main" id="{14AA72C7-150B-4422-8196-FD0B0EBB32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625" y="1214438"/>
            <a:ext cx="8715375" cy="563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ca-ES" altLang="ca-ES" sz="3600">
                <a:latin typeface="Garamond" panose="02020404030301010803" pitchFamily="18" charset="0"/>
              </a:rPr>
              <a:t>-manté els avantatges de l</a:t>
            </a:r>
            <a:r>
              <a:rPr lang="ca-ES" altLang="es-ES" sz="3600">
                <a:latin typeface="Garamond" panose="02020404030301010803" pitchFamily="18" charset="0"/>
              </a:rPr>
              <a:t>’</a:t>
            </a:r>
            <a:r>
              <a:rPr lang="ca-ES" altLang="ca-ES" sz="3600">
                <a:latin typeface="Garamond" panose="02020404030301010803" pitchFamily="18" charset="0"/>
              </a:rPr>
              <a:t>enfocament comunicatiu</a:t>
            </a:r>
          </a:p>
          <a:p>
            <a:pPr eaLnBrk="1" hangingPunct="1"/>
            <a:endParaRPr lang="ca-ES" altLang="ca-ES" sz="3600">
              <a:latin typeface="Garamond" panose="02020404030301010803" pitchFamily="18" charset="0"/>
            </a:endParaRPr>
          </a:p>
          <a:p>
            <a:pPr eaLnBrk="1" hangingPunct="1"/>
            <a:r>
              <a:rPr lang="ca-ES" altLang="ca-ES" sz="3600">
                <a:latin typeface="Garamond" panose="02020404030301010803" pitchFamily="18" charset="0"/>
              </a:rPr>
              <a:t>-genera converses espontànies (cosa que permet al professor ajudar l</a:t>
            </a:r>
            <a:r>
              <a:rPr lang="ca-ES" altLang="es-ES" sz="3600">
                <a:latin typeface="Garamond" panose="02020404030301010803" pitchFamily="18" charset="0"/>
              </a:rPr>
              <a:t>’</a:t>
            </a:r>
            <a:r>
              <a:rPr lang="ca-ES" altLang="ca-ES" sz="3600">
                <a:latin typeface="Garamond" panose="02020404030301010803" pitchFamily="18" charset="0"/>
              </a:rPr>
              <a:t>alumne a defensar els arguments a la </a:t>
            </a:r>
            <a:r>
              <a:rPr lang="ca-ES" altLang="ca-ES" sz="3600" i="1">
                <a:latin typeface="Garamond" panose="02020404030301010803" pitchFamily="18" charset="0"/>
              </a:rPr>
              <a:t>seva</a:t>
            </a:r>
            <a:r>
              <a:rPr lang="ca-ES" altLang="ca-ES" sz="3600">
                <a:latin typeface="Garamond" panose="02020404030301010803" pitchFamily="18" charset="0"/>
              </a:rPr>
              <a:t> manera)</a:t>
            </a:r>
          </a:p>
          <a:p>
            <a:pPr eaLnBrk="1" hangingPunct="1"/>
            <a:endParaRPr lang="ca-ES" altLang="ca-ES" sz="3600">
              <a:latin typeface="Garamond" panose="02020404030301010803" pitchFamily="18" charset="0"/>
            </a:endParaRPr>
          </a:p>
          <a:p>
            <a:pPr eaLnBrk="1" hangingPunct="1"/>
            <a:endParaRPr lang="ca-ES" altLang="ca-ES" sz="3600" b="1">
              <a:latin typeface="Garamond" panose="02020404030301010803" pitchFamily="18" charset="0"/>
            </a:endParaRPr>
          </a:p>
          <a:p>
            <a:pPr eaLnBrk="1" hangingPunct="1"/>
            <a:r>
              <a:rPr lang="ca-ES" altLang="ca-ES" sz="3600">
                <a:latin typeface="Garamond" panose="02020404030301010803" pitchFamily="18" charset="0"/>
              </a:rPr>
              <a:t>-es treballa la competència translingüística i transcultural (MLA, Report 2007</a:t>
            </a:r>
            <a:r>
              <a:rPr lang="ca-ES" altLang="ca-ES" sz="3600">
                <a:latin typeface="Calibri" panose="020F0502020204030204" pitchFamily="34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00732239-A18C-4178-ACBE-96B1BAAC3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bg1">
              <a:lumMod val="75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a-ES" dirty="0">
                <a:latin typeface="Garamond" pitchFamily="18" charset="0"/>
                <a:ea typeface="+mj-ea"/>
              </a:rPr>
              <a:t>3) Reptes/ dificultats</a:t>
            </a:r>
          </a:p>
        </p:txBody>
      </p:sp>
      <p:sp>
        <p:nvSpPr>
          <p:cNvPr id="3" name="Contenidor de contingut 2">
            <a:extLst>
              <a:ext uri="{FF2B5EF4-FFF2-40B4-BE49-F238E27FC236}">
                <a16:creationId xmlns:a16="http://schemas.microsoft.com/office/drawing/2014/main" id="{C9B99947-D8F0-469D-BFE5-C4DEC449C5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endParaRPr lang="ca-ES" altLang="ca-ES" sz="3600">
              <a:latin typeface="Garamond" panose="02020404030301010803" pitchFamily="18" charset="0"/>
              <a:ea typeface="ＭＳ Ｐゴシック" panose="020B0600070205080204" pitchFamily="34" charset="-128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a-ES" altLang="ca-ES" sz="3600">
                <a:latin typeface="Garamond" panose="02020404030301010803" pitchFamily="18" charset="0"/>
                <a:ea typeface="ＭＳ Ｐゴシック" panose="020B0600070205080204" pitchFamily="34" charset="-128"/>
              </a:rPr>
              <a:t>-temps de preparació i actualització dels materials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ca-ES" altLang="ca-ES" sz="3600">
              <a:latin typeface="Garamond" panose="02020404030301010803" pitchFamily="18" charset="0"/>
              <a:ea typeface="ＭＳ Ｐゴシック" panose="020B0600070205080204" pitchFamily="34" charset="-128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a-ES" altLang="ca-ES" sz="3600">
                <a:latin typeface="Garamond" panose="02020404030301010803" pitchFamily="18" charset="0"/>
                <a:ea typeface="ＭＳ Ｐゴシック" panose="020B0600070205080204" pitchFamily="34" charset="-128"/>
              </a:rPr>
              <a:t>-adequat per a tothom? O només en un context universitari?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94D8AF05-3AD4-4243-B2F0-03215C6B3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bg1">
              <a:lumMod val="75000"/>
            </a:schemeClr>
          </a:solidFill>
        </p:spPr>
        <p:txBody>
          <a:bodyPr>
            <a:normAutofit/>
          </a:bodyPr>
          <a:lstStyle/>
          <a:p>
            <a:pPr eaLnBrk="1" hangingPunct="1"/>
            <a:r>
              <a:rPr lang="ca-ES" altLang="ca-ES">
                <a:latin typeface="Garamond" panose="02020404030301010803" pitchFamily="18" charset="0"/>
                <a:ea typeface="ＭＳ Ｐゴシック" panose="020B0600070205080204" pitchFamily="34" charset="-128"/>
              </a:rPr>
              <a:t>4) Seqüència d</a:t>
            </a:r>
            <a:r>
              <a:rPr lang="ja-JP" altLang="ca-ES">
                <a:latin typeface="Garamond" panose="02020404030301010803" pitchFamily="18" charset="0"/>
                <a:ea typeface="ＭＳ Ｐゴシック" panose="020B0600070205080204" pitchFamily="34" charset="-128"/>
              </a:rPr>
              <a:t>’</a:t>
            </a:r>
            <a:r>
              <a:rPr lang="ca-ES" altLang="ja-JP">
                <a:latin typeface="Garamond" panose="02020404030301010803" pitchFamily="18" charset="0"/>
                <a:ea typeface="ＭＳ Ｐゴシック" panose="020B0600070205080204" pitchFamily="34" charset="-128"/>
              </a:rPr>
              <a:t>activitats</a:t>
            </a:r>
            <a:endParaRPr lang="ca-ES" altLang="ca-ES">
              <a:latin typeface="Garamond" panose="02020404030301010803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3" name="Contenidor de contingut 2">
            <a:extLst>
              <a:ext uri="{FF2B5EF4-FFF2-40B4-BE49-F238E27FC236}">
                <a16:creationId xmlns:a16="http://schemas.microsoft.com/office/drawing/2014/main" id="{69FC2C1F-4EC5-4325-BAC6-85EF6CE4F6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4313" y="1600200"/>
            <a:ext cx="8715375" cy="4525963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ca-ES" altLang="ca-ES" sz="3100">
                <a:latin typeface="Garamond" panose="02020404030301010803" pitchFamily="18" charset="0"/>
                <a:ea typeface="ＭＳ Ｐゴシック" panose="020B0600070205080204" pitchFamily="34" charset="-128"/>
              </a:rPr>
              <a:t>a) una pre-activitat o activitat d</a:t>
            </a:r>
            <a:r>
              <a:rPr lang="ca-ES" altLang="es-ES" sz="3100">
                <a:latin typeface="Garamond" panose="02020404030301010803" pitchFamily="18" charset="0"/>
                <a:ea typeface="ＭＳ Ｐゴシック" panose="020B0600070205080204" pitchFamily="34" charset="-128"/>
              </a:rPr>
              <a:t>’</a:t>
            </a:r>
            <a:r>
              <a:rPr lang="ca-ES" altLang="ca-ES" sz="3100">
                <a:latin typeface="Garamond" panose="02020404030301010803" pitchFamily="18" charset="0"/>
                <a:ea typeface="ＭＳ Ｐゴシック" panose="020B0600070205080204" pitchFamily="34" charset="-128"/>
              </a:rPr>
              <a:t>escalfament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a-ES" altLang="ca-ES" sz="3100">
                <a:latin typeface="Garamond" panose="02020404030301010803" pitchFamily="18" charset="0"/>
                <a:ea typeface="ＭＳ Ｐゴシック" panose="020B0600070205080204" pitchFamily="34" charset="-128"/>
              </a:rPr>
              <a:t>b) una activitat de comprensió del text/ àudio/ imatge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a-ES" altLang="ca-ES" sz="3100">
                <a:latin typeface="Garamond" panose="02020404030301010803" pitchFamily="18" charset="0"/>
                <a:ea typeface="ＭＳ Ｐゴシック" panose="020B0600070205080204" pitchFamily="34" charset="-128"/>
              </a:rPr>
              <a:t>c) la presentació d</a:t>
            </a:r>
            <a:r>
              <a:rPr lang="ca-ES" altLang="es-ES" sz="3100">
                <a:latin typeface="Garamond" panose="02020404030301010803" pitchFamily="18" charset="0"/>
                <a:ea typeface="ＭＳ Ｐゴシック" panose="020B0600070205080204" pitchFamily="34" charset="-128"/>
              </a:rPr>
              <a:t>’</a:t>
            </a:r>
            <a:r>
              <a:rPr lang="ca-ES" altLang="ca-ES" sz="3100">
                <a:latin typeface="Garamond" panose="02020404030301010803" pitchFamily="18" charset="0"/>
                <a:ea typeface="ＭＳ Ｐゴシック" panose="020B0600070205080204" pitchFamily="34" charset="-128"/>
              </a:rPr>
              <a:t>una qüestió gramatical a partir del text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a-ES" altLang="ca-ES" sz="3100">
                <a:latin typeface="Garamond" panose="02020404030301010803" pitchFamily="18" charset="0"/>
                <a:ea typeface="ＭＳ Ｐゴシック" panose="020B0600070205080204" pitchFamily="34" charset="-128"/>
              </a:rPr>
              <a:t>d) una activitat oral (en parelles o en grups) de comentari i discussió dels materials que incorpori la qüestió gramatical (o les qüestions gramaticals).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a-ES" altLang="ca-ES" sz="3100">
                <a:latin typeface="Garamond" panose="02020404030301010803" pitchFamily="18" charset="0"/>
                <a:ea typeface="ＭＳ Ｐゴシック" panose="020B0600070205080204" pitchFamily="34" charset="-128"/>
              </a:rPr>
              <a:t>e) una tasca per fer a casa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ca-ES" altLang="ca-E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FC61CD6D-4CDD-4539-8376-598027783B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868362"/>
          </a:xfrm>
          <a:solidFill>
            <a:schemeClr val="bg1">
              <a:lumMod val="75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a-ES" sz="3600" dirty="0">
                <a:latin typeface="Garamond" pitchFamily="18" charset="0"/>
                <a:ea typeface="+mj-ea"/>
              </a:rPr>
              <a:t>5) Programa</a:t>
            </a:r>
          </a:p>
        </p:txBody>
      </p:sp>
      <p:sp>
        <p:nvSpPr>
          <p:cNvPr id="3" name="Contenidor de contingut 2">
            <a:extLst>
              <a:ext uri="{FF2B5EF4-FFF2-40B4-BE49-F238E27FC236}">
                <a16:creationId xmlns:a16="http://schemas.microsoft.com/office/drawing/2014/main" id="{93104C4B-B510-4210-A532-93B42F25EF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14438"/>
            <a:ext cx="9144000" cy="514350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ca-ES" altLang="ca-ES" sz="2800" b="1">
                <a:latin typeface="Garamond" panose="02020404030301010803" pitchFamily="18" charset="0"/>
                <a:ea typeface="ＭＳ Ｐゴシック" panose="020B0600070205080204" pitchFamily="34" charset="-128"/>
              </a:rPr>
              <a:t>Unitat 1. Identitats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a-ES" altLang="ca-ES" sz="2800">
                <a:latin typeface="Garamond" panose="02020404030301010803" pitchFamily="18" charset="0"/>
                <a:ea typeface="ＭＳ Ｐゴシック" panose="020B0600070205080204" pitchFamily="34" charset="-128"/>
              </a:rPr>
              <a:t>	-la identitat personal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a-ES" altLang="ca-ES" sz="2800">
                <a:latin typeface="Garamond" panose="02020404030301010803" pitchFamily="18" charset="0"/>
                <a:ea typeface="ＭＳ Ｐゴシック" panose="020B0600070205080204" pitchFamily="34" charset="-128"/>
              </a:rPr>
              <a:t>	-la identitat col·lectiva. Catalans i americans. Estereotips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a-ES" altLang="ca-ES" sz="2800" b="1">
                <a:latin typeface="Garamond" panose="02020404030301010803" pitchFamily="18" charset="0"/>
                <a:ea typeface="ＭＳ Ｐゴシック" panose="020B0600070205080204" pitchFamily="34" charset="-128"/>
              </a:rPr>
              <a:t>Unitat 2. La ciutat, Barcelona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a-ES" altLang="ca-ES" sz="2800">
                <a:latin typeface="Garamond" panose="02020404030301010803" pitchFamily="18" charset="0"/>
                <a:ea typeface="ＭＳ Ｐゴシック" panose="020B0600070205080204" pitchFamily="34" charset="-128"/>
              </a:rPr>
              <a:t>	-Barcelona ara i abans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a-ES" altLang="ca-ES" sz="2800">
                <a:latin typeface="Garamond" panose="02020404030301010803" pitchFamily="18" charset="0"/>
                <a:ea typeface="ＭＳ Ｐゴシック" panose="020B0600070205080204" pitchFamily="34" charset="-128"/>
              </a:rPr>
              <a:t>	-Districtes i barris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a-ES" altLang="ca-ES" sz="2800" b="1">
                <a:latin typeface="Garamond" panose="02020404030301010803" pitchFamily="18" charset="0"/>
                <a:ea typeface="ＭＳ Ｐゴシック" panose="020B0600070205080204" pitchFamily="34" charset="-128"/>
              </a:rPr>
              <a:t>Unitat 3. La vida quotidiana a través de l</a:t>
            </a:r>
            <a:r>
              <a:rPr lang="ca-ES" altLang="es-ES" sz="2800" b="1">
                <a:latin typeface="Garamond" panose="02020404030301010803" pitchFamily="18" charset="0"/>
                <a:ea typeface="ＭＳ Ｐゴシック" panose="020B0600070205080204" pitchFamily="34" charset="-128"/>
              </a:rPr>
              <a:t>’</a:t>
            </a:r>
            <a:r>
              <a:rPr lang="ca-ES" altLang="ca-ES" sz="2800" b="1">
                <a:latin typeface="Garamond" panose="02020404030301010803" pitchFamily="18" charset="0"/>
                <a:ea typeface="ＭＳ Ｐゴシック" panose="020B0600070205080204" pitchFamily="34" charset="-128"/>
              </a:rPr>
              <a:t>art català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a-ES" altLang="ca-ES" sz="2800">
                <a:latin typeface="Garamond" panose="02020404030301010803" pitchFamily="18" charset="0"/>
                <a:ea typeface="ＭＳ Ｐゴシック" panose="020B0600070205080204" pitchFamily="34" charset="-128"/>
              </a:rPr>
              <a:t>	-Les hores, les parts del dia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a-ES" altLang="ca-ES" sz="2800">
                <a:latin typeface="Garamond" panose="02020404030301010803" pitchFamily="18" charset="0"/>
                <a:ea typeface="ＭＳ Ｐゴシック" panose="020B0600070205080204" pitchFamily="34" charset="-128"/>
              </a:rPr>
              <a:t>	-Activitats quotidianes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a-ES" altLang="ca-ES" sz="2800">
                <a:latin typeface="Garamond" panose="02020404030301010803" pitchFamily="18" charset="0"/>
                <a:ea typeface="ＭＳ Ｐゴシック" panose="020B0600070205080204" pitchFamily="34" charset="-128"/>
              </a:rPr>
              <a:t>	-Present, passat i futur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2E56DEFA-F899-4EEF-8ABE-3B74F7780D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14313"/>
            <a:ext cx="9144000" cy="796925"/>
          </a:xfrm>
          <a:solidFill>
            <a:schemeClr val="bg1">
              <a:lumMod val="75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a-ES" dirty="0">
                <a:latin typeface="Garamond" pitchFamily="18" charset="0"/>
                <a:ea typeface="+mj-ea"/>
              </a:rPr>
              <a:t>Programa</a:t>
            </a:r>
          </a:p>
        </p:txBody>
      </p:sp>
      <p:sp>
        <p:nvSpPr>
          <p:cNvPr id="3" name="Contenidor de contingut 2">
            <a:extLst>
              <a:ext uri="{FF2B5EF4-FFF2-40B4-BE49-F238E27FC236}">
                <a16:creationId xmlns:a16="http://schemas.microsoft.com/office/drawing/2014/main" id="{4D2B2052-96AE-4159-97C4-6D63229A3C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" y="1000125"/>
            <a:ext cx="8229600" cy="505460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ca-ES" altLang="ca-ES" sz="2500" b="1">
                <a:latin typeface="Garamond" panose="02020404030301010803" pitchFamily="18" charset="0"/>
                <a:ea typeface="ＭＳ Ｐゴシック" panose="020B0600070205080204" pitchFamily="34" charset="-128"/>
              </a:rPr>
              <a:t>Unitat 4. L</a:t>
            </a:r>
            <a:r>
              <a:rPr lang="ca-ES" altLang="es-ES" sz="2500" b="1">
                <a:latin typeface="Garamond" panose="02020404030301010803" pitchFamily="18" charset="0"/>
                <a:ea typeface="ＭＳ Ｐゴシック" panose="020B0600070205080204" pitchFamily="34" charset="-128"/>
              </a:rPr>
              <a:t>’</a:t>
            </a:r>
            <a:r>
              <a:rPr lang="ca-ES" altLang="ca-ES" sz="2500" b="1">
                <a:latin typeface="Garamond" panose="02020404030301010803" pitchFamily="18" charset="0"/>
                <a:ea typeface="ＭＳ Ｐゴシック" panose="020B0600070205080204" pitchFamily="34" charset="-128"/>
              </a:rPr>
              <a:t>habitatge a Catalunya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a-ES" altLang="ca-ES" sz="2500">
                <a:latin typeface="Garamond" panose="02020404030301010803" pitchFamily="18" charset="0"/>
                <a:ea typeface="ＭＳ Ｐゴシック" panose="020B0600070205080204" pitchFamily="34" charset="-128"/>
              </a:rPr>
              <a:t>	-La masia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a-ES" altLang="ca-ES" sz="2500">
                <a:latin typeface="Garamond" panose="02020404030301010803" pitchFamily="18" charset="0"/>
                <a:ea typeface="ＭＳ Ｐゴシック" panose="020B0600070205080204" pitchFamily="34" charset="-128"/>
              </a:rPr>
              <a:t>	-El modernisme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a-ES" altLang="ca-ES" sz="2500">
                <a:latin typeface="Garamond" panose="02020404030301010803" pitchFamily="18" charset="0"/>
                <a:ea typeface="ＭＳ Ｐゴシック" panose="020B0600070205080204" pitchFamily="34" charset="-128"/>
              </a:rPr>
              <a:t>	-El barraquisme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a-ES" altLang="ca-ES" sz="2500" b="1">
                <a:latin typeface="Garamond" panose="02020404030301010803" pitchFamily="18" charset="0"/>
                <a:ea typeface="ＭＳ Ｐゴシック" panose="020B0600070205080204" pitchFamily="34" charset="-128"/>
              </a:rPr>
              <a:t>Unitat 5. Artistes i republicans a l</a:t>
            </a:r>
            <a:r>
              <a:rPr lang="ca-ES" altLang="es-ES" sz="2500" b="1">
                <a:latin typeface="Garamond" panose="02020404030301010803" pitchFamily="18" charset="0"/>
                <a:ea typeface="ＭＳ Ｐゴシック" panose="020B0600070205080204" pitchFamily="34" charset="-128"/>
              </a:rPr>
              <a:t>’</a:t>
            </a:r>
            <a:r>
              <a:rPr lang="ca-ES" altLang="ca-ES" sz="2500" b="1">
                <a:latin typeface="Garamond" panose="02020404030301010803" pitchFamily="18" charset="0"/>
                <a:ea typeface="ＭＳ Ｐゴシック" panose="020B0600070205080204" pitchFamily="34" charset="-128"/>
              </a:rPr>
              <a:t>exili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a-ES" altLang="ca-ES" sz="2500">
                <a:latin typeface="Garamond" panose="02020404030301010803" pitchFamily="18" charset="0"/>
                <a:ea typeface="ＭＳ Ｐゴシック" panose="020B0600070205080204" pitchFamily="34" charset="-128"/>
              </a:rPr>
              <a:t>	-Agustí Centelles i la fotografia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a-ES" altLang="ca-ES" sz="2500">
                <a:latin typeface="Garamond" panose="02020404030301010803" pitchFamily="18" charset="0"/>
                <a:ea typeface="ＭＳ Ｐゴシック" panose="020B0600070205080204" pitchFamily="34" charset="-128"/>
              </a:rPr>
              <a:t>	-Pau Casals i la música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a-ES" altLang="ca-ES" sz="2500">
                <a:latin typeface="Garamond" panose="02020404030301010803" pitchFamily="18" charset="0"/>
                <a:ea typeface="ＭＳ Ｐゴシック" panose="020B0600070205080204" pitchFamily="34" charset="-128"/>
              </a:rPr>
              <a:t>	-Pere Calders i la literatura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a-ES" altLang="ca-ES" sz="2500" b="1">
                <a:latin typeface="Garamond" panose="02020404030301010803" pitchFamily="18" charset="0"/>
                <a:ea typeface="ＭＳ Ｐゴシック" panose="020B0600070205080204" pitchFamily="34" charset="-128"/>
              </a:rPr>
              <a:t>Unitat 6. Gastronomia i territori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a-ES" altLang="ca-ES" sz="2500">
                <a:latin typeface="Garamond" panose="02020404030301010803" pitchFamily="18" charset="0"/>
                <a:ea typeface="ＭＳ Ｐゴシック" panose="020B0600070205080204" pitchFamily="34" charset="-128"/>
              </a:rPr>
              <a:t>	-Història i alimentació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a-ES" altLang="ca-ES" sz="2500">
                <a:latin typeface="Garamond" panose="02020404030301010803" pitchFamily="18" charset="0"/>
                <a:ea typeface="ＭＳ Ｐゴシック" panose="020B0600070205080204" pitchFamily="34" charset="-128"/>
              </a:rPr>
              <a:t>	-Ferran Adrià i la cuina experimental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A4543EE7-C50B-4004-BC8B-7707225958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bg1">
              <a:lumMod val="75000"/>
            </a:schemeClr>
          </a:solidFill>
        </p:spPr>
        <p:txBody>
          <a:bodyPr>
            <a:normAutofit/>
          </a:bodyPr>
          <a:lstStyle/>
          <a:p>
            <a:pPr eaLnBrk="1" hangingPunct="1"/>
            <a:r>
              <a:rPr lang="ca-ES" altLang="ca-ES">
                <a:latin typeface="Garamond" panose="02020404030301010803" pitchFamily="18" charset="0"/>
                <a:ea typeface="ＭＳ Ｐゴシック" panose="020B0600070205080204" pitchFamily="34" charset="-128"/>
              </a:rPr>
              <a:t>6) Una sessió de mostra</a:t>
            </a:r>
          </a:p>
        </p:txBody>
      </p:sp>
      <p:sp>
        <p:nvSpPr>
          <p:cNvPr id="25602" name="Contenidor de contingut 2">
            <a:extLst>
              <a:ext uri="{FF2B5EF4-FFF2-40B4-BE49-F238E27FC236}">
                <a16:creationId xmlns:a16="http://schemas.microsoft.com/office/drawing/2014/main" id="{27C7B24A-5A25-4354-A3B6-D36B3A98D1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a-ES" altLang="ca-E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l'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l'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5618BC671FF6E44A8010F540213C703" ma:contentTypeVersion="12" ma:contentTypeDescription="Crea un document nou" ma:contentTypeScope="" ma:versionID="86b72efc554383cbf2772dd8a2600fb6">
  <xsd:schema xmlns:xsd="http://www.w3.org/2001/XMLSchema" xmlns:xs="http://www.w3.org/2001/XMLSchema" xmlns:p="http://schemas.microsoft.com/office/2006/metadata/properties" xmlns:ns2="953fc0ad-c3f6-4e8d-9919-5c0dc6649f8b" xmlns:ns3="e0d3c001-084f-460f-b744-f1049625fb5e" targetNamespace="http://schemas.microsoft.com/office/2006/metadata/properties" ma:root="true" ma:fieldsID="91ab716402b14a00dbbe52a8b91bda05" ns2:_="" ns3:_="">
    <xsd:import namespace="953fc0ad-c3f6-4e8d-9919-5c0dc6649f8b"/>
    <xsd:import namespace="e0d3c001-084f-460f-b744-f1049625fb5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3fc0ad-c3f6-4e8d-9919-5c0dc6649f8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3c001-084f-460f-b744-f1049625fb5e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Compartit amb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'ha compartit amb detal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us de contingut"/>
        <xsd:element ref="dc:title" minOccurs="0" maxOccurs="1" ma:index="4" ma:displayName="Títo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e0d3c001-084f-460f-b744-f1049625fb5e">
      <UserInfo>
        <DisplayName>Anna Castanyer</DisplayName>
        <AccountId>15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E3AA6F6A-6A0C-45F2-A3D0-144199349268}"/>
</file>

<file path=customXml/itemProps2.xml><?xml version="1.0" encoding="utf-8"?>
<ds:datastoreItem xmlns:ds="http://schemas.openxmlformats.org/officeDocument/2006/customXml" ds:itemID="{ADA4C8EC-51F4-4ACB-9818-C8197036517C}"/>
</file>

<file path=customXml/itemProps3.xml><?xml version="1.0" encoding="utf-8"?>
<ds:datastoreItem xmlns:ds="http://schemas.openxmlformats.org/officeDocument/2006/customXml" ds:itemID="{4D8E0289-4F92-4C38-A5A7-A2B68B58A4F0}"/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1543</Words>
  <Application>Microsoft Office PowerPoint</Application>
  <PresentationFormat>Presentació en pantalla (4:3)</PresentationFormat>
  <Paragraphs>223</Paragraphs>
  <Slides>28</Slides>
  <Notes>10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Títols de les diapositives</vt:lpstr>
      </vt:variant>
      <vt:variant>
        <vt:i4>28</vt:i4>
      </vt:variant>
    </vt:vector>
  </HeadingPairs>
  <TitlesOfParts>
    <vt:vector size="29" baseType="lpstr">
      <vt:lpstr>Tema de l'Office</vt:lpstr>
      <vt:lpstr>Cultura i gramàtica integrades des del primer moment</vt:lpstr>
      <vt:lpstr>Estructura de la sessió</vt:lpstr>
      <vt:lpstr>1) Bases teòriques</vt:lpstr>
      <vt:lpstr>2) Punts forts</vt:lpstr>
      <vt:lpstr>3) Reptes/ dificultats</vt:lpstr>
      <vt:lpstr>4) Seqüència d’activitats</vt:lpstr>
      <vt:lpstr>5) Programa</vt:lpstr>
      <vt:lpstr>Programa</vt:lpstr>
      <vt:lpstr>6) Una sessió de mostra</vt:lpstr>
      <vt:lpstr>Sessió. Pau Casals. Música i exili</vt:lpstr>
      <vt:lpstr>Pau Casals “El cant dels ocells”</vt:lpstr>
      <vt:lpstr>Escoltem Corrandes d'exili, de Pere Quart, cantades per Sílvia Pérez Cruz</vt:lpstr>
      <vt:lpstr>1971: Discurs de Pau Casals a les Nacions Unides  </vt:lpstr>
      <vt:lpstr>Presentació del PowerPoint</vt:lpstr>
      <vt:lpstr>Activitats de comprensió. Oralment</vt:lpstr>
      <vt:lpstr>Paraules de Pau Casals sobre el final de la guerra i l’exili</vt:lpstr>
      <vt:lpstr>L’estil indirecte</vt:lpstr>
      <vt:lpstr>Presentació del PowerPoint</vt:lpstr>
      <vt:lpstr>Presentació del PowerPoint</vt:lpstr>
      <vt:lpstr>Si et convidessin a les Nacions Unides, hi aniries? Què diries?</vt:lpstr>
      <vt:lpstr>Deures</vt:lpstr>
      <vt:lpstr>7) Activitat en grups</vt:lpstr>
      <vt:lpstr>“Els binocles d’en Pere”, els Amics de les Arts</vt:lpstr>
      <vt:lpstr>Presentació del PowerPoint</vt:lpstr>
      <vt:lpstr>“Xarlatà”, Joan Fuster</vt:lpstr>
      <vt:lpstr>Presentació del PowerPoint</vt:lpstr>
      <vt:lpstr>Pere Calders, “Feblesa caràcter”</vt:lpstr>
      <vt:lpstr>Presentació del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</dc:creator>
  <cp:lastModifiedBy>Fernando Gonzalez</cp:lastModifiedBy>
  <cp:revision>13</cp:revision>
  <dcterms:created xsi:type="dcterms:W3CDTF">2014-02-15T19:17:26Z</dcterms:created>
  <dcterms:modified xsi:type="dcterms:W3CDTF">2020-10-07T12:50:22Z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0x01010055618BC671FF6E44A8010F540213C703</vt:lpwstr>
  </property>
  <property fmtid="{D5CDD505-2E9C-101B-9397-08002B2CF9AE}" pid="3" name="Order">
    <vt:r8>656800</vt:r8>
  </property>
  <property fmtid="{D5CDD505-2E9C-101B-9397-08002B2CF9AE}" pid="4" name="_SourceUrl">
    <vt:lpwstr/>
  </property>
  <property fmtid="{D5CDD505-2E9C-101B-9397-08002B2CF9AE}" pid="5" name="_SharedFileIndex">
    <vt:lpwstr/>
  </property>
  <property fmtid="{D5CDD505-2E9C-101B-9397-08002B2CF9AE}" pid="6" name="ComplianceAssetId">
    <vt:lpwstr/>
  </property>
</Properties>
</file>