
<file path=[Content_Types].xml><?xml version="1.0" encoding="utf-8"?>
<Types xmlns="http://schemas.openxmlformats.org/package/2006/content-types">
  <Default Extension="bin" ContentType="application/vnd.openxmlformats-officedocument.presentationml.printerSetting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Masters/slideMaster2.xml" ContentType="application/vnd.openxmlformats-officedocument.presentationml.slideMaster+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jRe89V/GMi8tJ5SbqkhMOcgWI/C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2592C20-82AF-4772-AAFF-0D4863E59469}">
  <a:tblStyle styleId="{D2592C20-82AF-4772-AAFF-0D4863E5946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336310-1F3C-48C1-A5F1-3432D31E194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89" d="100"/>
          <a:sy n="89" d="100"/>
        </p:scale>
        <p:origin x="-6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3" Type="http://schemas.openxmlformats.org/officeDocument/2006/relationships/slide" Target="slides/slide11.xml"/><Relationship Id="rId18" Type="http://schemas.openxmlformats.org/officeDocument/2006/relationships/slide" Target="slides/slide16.xml"/><Relationship Id="rId47" Type="http://schemas.openxmlformats.org/officeDocument/2006/relationships/presProps" Target="presProps.xml"/><Relationship Id="rId21" Type="http://schemas.openxmlformats.org/officeDocument/2006/relationships/slide" Target="slides/slide19.xml"/><Relationship Id="rId50" Type="http://schemas.openxmlformats.org/officeDocument/2006/relationships/tableStyles" Target="tableStyles.xml"/><Relationship Id="rId7" Type="http://schemas.openxmlformats.org/officeDocument/2006/relationships/slide" Target="slides/slide5.xml"/><Relationship Id="rId20" Type="http://schemas.openxmlformats.org/officeDocument/2006/relationships/slide" Target="slides/slide18.xml"/><Relationship Id="rId29"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4.xml"/><Relationship Id="rId24" Type="http://schemas.openxmlformats.org/officeDocument/2006/relationships/slide" Target="slides/slide22.xml"/><Relationship Id="rId1" Type="http://schemas.openxmlformats.org/officeDocument/2006/relationships/slideMaster" Target="slideMasters/slideMaster1.xml"/><Relationship Id="rId32" Type="http://schemas.openxmlformats.org/officeDocument/2006/relationships/notesMaster" Target="notesMasters/notesMaster1.xml"/><Relationship Id="rId6" Type="http://schemas.openxmlformats.org/officeDocument/2006/relationships/slide" Target="slides/slide4.xml"/><Relationship Id="rId11" Type="http://schemas.openxmlformats.org/officeDocument/2006/relationships/slide" Target="slides/slide9.xml"/><Relationship Id="rId53" Type="http://schemas.openxmlformats.org/officeDocument/2006/relationships/customXml" Target="../customXml/item3.xml"/><Relationship Id="rId49" Type="http://schemas.openxmlformats.org/officeDocument/2006/relationships/theme" Target="theme/theme1.xml"/><Relationship Id="rId23" Type="http://schemas.openxmlformats.org/officeDocument/2006/relationships/slide" Target="slides/slide21.xml"/><Relationship Id="rId28" Type="http://schemas.openxmlformats.org/officeDocument/2006/relationships/slide" Target="slides/slide26.xml"/><Relationship Id="rId5" Type="http://schemas.openxmlformats.org/officeDocument/2006/relationships/slide" Target="slides/slide3.xml"/><Relationship Id="rId15" Type="http://schemas.openxmlformats.org/officeDocument/2006/relationships/slide" Target="slides/slide13.xml"/><Relationship Id="rId31" Type="http://schemas.openxmlformats.org/officeDocument/2006/relationships/slide" Target="slides/slide29.xml"/><Relationship Id="rId10" Type="http://schemas.openxmlformats.org/officeDocument/2006/relationships/slide" Target="slides/slide8.xml"/><Relationship Id="rId19" Type="http://schemas.openxmlformats.org/officeDocument/2006/relationships/slide" Target="slides/slide17.xml"/><Relationship Id="rId52" Type="http://schemas.openxmlformats.org/officeDocument/2006/relationships/customXml" Target="../customXml/item2.xml"/><Relationship Id="rId48"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 Type="http://schemas.openxmlformats.org/officeDocument/2006/relationships/slide" Target="slides/slide2.xml"/><Relationship Id="rId30" Type="http://schemas.openxmlformats.org/officeDocument/2006/relationships/slide" Target="slides/slide28.xml"/><Relationship Id="rId9" Type="http://schemas.openxmlformats.org/officeDocument/2006/relationships/slide" Target="slides/slide7.xml"/><Relationship Id="rId14" Type="http://schemas.openxmlformats.org/officeDocument/2006/relationships/slide" Target="slides/slide12.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46" Type="http://customschemas.google.com/relationships/presentationmetadata" Target="metadata"/><Relationship Id="rId25" Type="http://schemas.openxmlformats.org/officeDocument/2006/relationships/slide" Target="slides/slide23.xml"/><Relationship Id="rId33" Type="http://schemas.openxmlformats.org/officeDocument/2006/relationships/printerSettings" Target="printerSettings/printerSettings1.bin"/><Relationship Id="rId12" Type="http://schemas.openxmlformats.org/officeDocument/2006/relationships/slide" Target="slides/slide10.xml"/><Relationship Id="rId17"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1pPr>
            <a:lvl2pPr marR="0" lvl="1"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2pPr>
            <a:lvl3pPr marR="0" lvl="2"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3pPr>
            <a:lvl4pPr marR="0" lvl="3"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4pPr>
            <a:lvl5pPr marR="0" lvl="4"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5pPr>
            <a:lvl6pPr marR="0" lvl="5"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6pPr>
            <a:lvl7pPr marR="0" lvl="6"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7pPr>
            <a:lvl8pPr marR="0" lvl="7"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8pPr>
            <a:lvl9pPr marR="0" lvl="8"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2pPr>
            <a:lvl3pPr marR="0" lvl="2"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3pPr>
            <a:lvl4pPr marR="0" lvl="3"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4pPr>
            <a:lvl5pPr marR="0" lvl="4"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5pPr>
            <a:lvl6pPr marR="0" lvl="5"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6pPr>
            <a:lvl7pPr marR="0" lvl="6"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7pPr>
            <a:lvl8pPr marR="0" lvl="7"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8pPr>
            <a:lvl9pPr marR="0" lvl="8"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2pPr>
            <a:lvl3pPr marR="0" lvl="2"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3pPr>
            <a:lvl4pPr marR="0" lvl="3"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4pPr>
            <a:lvl5pPr marR="0" lvl="4"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5pPr>
            <a:lvl6pPr marR="0" lvl="5"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6pPr>
            <a:lvl7pPr marR="0" lvl="6"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7pPr>
            <a:lvl8pPr marR="0" lvl="7"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8pPr>
            <a:lvl9pPr marR="0" lvl="8" algn="l" rtl="0">
              <a:lnSpc>
                <a:spcPct val="100000"/>
              </a:lnSpc>
              <a:spcBef>
                <a:spcPts val="0"/>
              </a:spcBef>
              <a:spcAft>
                <a:spcPts val="0"/>
              </a:spcAft>
              <a:buSzPts val="1400"/>
              <a:buNone/>
              <a:defRPr sz="1800" b="0" i="0" u="none" strike="noStrike" cap="none">
                <a:solidFill>
                  <a:srgbClr val="000000"/>
                </a:solidFill>
                <a:latin typeface="Lato"/>
                <a:ea typeface="Lato"/>
                <a:cs typeface="Lato"/>
                <a:sym typeface="Lato"/>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‹Nr.›</a:t>
            </a:fld>
            <a:endParaRPr/>
          </a:p>
        </p:txBody>
      </p:sp>
    </p:spTree>
    <p:extLst>
      <p:ext uri="{BB962C8B-B14F-4D97-AF65-F5344CB8AC3E}">
        <p14:creationId xmlns:p14="http://schemas.microsoft.com/office/powerpoint/2010/main" val="37507414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padlet.com/annatudela/5vpiizzpzsubynsj"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nti.com/sdtnokn464" TargetMode="External"/><Relationship Id="rId4" Type="http://schemas.openxmlformats.org/officeDocument/2006/relationships/hyperlink" Target="https://www.mentimeter.com/s/7a2e2ab00b5c73e89ace04cf9ad249bd/0d06bea829b8" TargetMode="External"/><Relationship Id="rId5" Type="http://schemas.openxmlformats.org/officeDocument/2006/relationships/hyperlink" Target="https://pollev.com/annatudelais835"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padlet.com/annatudela/5vpiizzpzsubynsj"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youtube.com/watch?v=WjRtLLOAMo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c6d02f36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c6d02f368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8c6d02f368_0_23: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10</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da411d623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da411d623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8da411d623_1_17: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https://www.menti.com/pawrhhjeqp</a:t>
            </a:r>
            <a:endParaRPr sz="1400"/>
          </a:p>
        </p:txBody>
      </p:sp>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da411d62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8da411d623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8da411d623_1_0: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20</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d9cd2bdab_3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8d9cd2bdab_3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g8d9cd2bdab_3_12: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21</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c6d02f36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8c6d02f36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8c6d02f368_0_6: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c6d02f36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u="sng">
                <a:solidFill>
                  <a:schemeClr val="hlink"/>
                </a:solidFill>
                <a:hlinkClick r:id="rId3"/>
              </a:rPr>
              <a:t>https://padlet.com/annatudela/5vpiizzpzsubynsj</a:t>
            </a:r>
            <a:endParaRPr/>
          </a:p>
        </p:txBody>
      </p:sp>
      <p:sp>
        <p:nvSpPr>
          <p:cNvPr id="247" name="Google Shape;247;g8c6d02f36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d9cd2bdab_3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d9cd2bdab_3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8d9cd2bdab_3_24: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25</a:t>
            </a:fld>
            <a:endParaRPr sz="14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d9cd2bdab_3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d9cd2bdab_3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8d9cd2bdab_3_31: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27</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c6d02f368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8c6d02f368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8c6d02f368_0_39: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28</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c6d02f368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8c6d02f368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8c6d02f368_0_46: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29</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Enllaç per contestar: </a:t>
            </a:r>
            <a:r>
              <a:rPr lang="en-US" sz="1100" u="sng">
                <a:solidFill>
                  <a:schemeClr val="hlink"/>
                </a:solidFill>
                <a:hlinkClick r:id="rId3"/>
              </a:rPr>
              <a:t>https://www.menti.com/sdtnokn464</a:t>
            </a:r>
            <a:endParaRPr/>
          </a:p>
          <a:p>
            <a:pPr marL="0" lvl="0" indent="0" algn="l" rtl="0">
              <a:spcBef>
                <a:spcPts val="0"/>
              </a:spcBef>
              <a:spcAft>
                <a:spcPts val="0"/>
              </a:spcAft>
              <a:buNone/>
            </a:pPr>
            <a:r>
              <a:rPr lang="en-US"/>
              <a:t>Enllaç per veure els resultats: </a:t>
            </a:r>
            <a:r>
              <a:rPr lang="en-US" u="sng">
                <a:solidFill>
                  <a:schemeClr val="hlink"/>
                </a:solidFill>
                <a:hlinkClick r:id="rId4"/>
              </a:rPr>
              <a:t>https://www.mentimeter.com/s/7a2e2ab00b5c73e89ace04cf9ad249bd/0d06bea829b8</a:t>
            </a:r>
            <a:r>
              <a:rPr lang="en-US"/>
              <a:t> </a:t>
            </a:r>
            <a:endParaRPr/>
          </a:p>
          <a:p>
            <a:pPr marL="0" lvl="0" indent="0" algn="l" rtl="0">
              <a:spcBef>
                <a:spcPts val="0"/>
              </a:spcBef>
              <a:spcAft>
                <a:spcPts val="0"/>
              </a:spcAft>
              <a:buNone/>
            </a:pPr>
            <a:r>
              <a:rPr lang="en-US" u="sng">
                <a:solidFill>
                  <a:schemeClr val="hlink"/>
                </a:solidFill>
                <a:hlinkClick r:id="rId5"/>
              </a:rPr>
              <a:t>https://PollEv.com/annatudelais835</a:t>
            </a:r>
            <a:r>
              <a:rPr lang="en-US"/>
              <a:t> </a:t>
            </a:r>
            <a:endParaRPr/>
          </a:p>
        </p:txBody>
      </p:sp>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u="sng">
                <a:solidFill>
                  <a:schemeClr val="hlink"/>
                </a:solidFill>
                <a:hlinkClick r:id="rId3"/>
              </a:rPr>
              <a:t>https://padlet.com/annatudela/5vpiizzpzsubynsj</a:t>
            </a:r>
            <a:endParaRPr/>
          </a:p>
        </p:txBody>
      </p:sp>
      <p:sp>
        <p:nvSpPr>
          <p:cNvPr id="69" name="Google Shape;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e60b0ed5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e60b0ed5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8e60b0ed58_0_4: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t>5</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u="sng">
                <a:solidFill>
                  <a:schemeClr val="dk1"/>
                </a:solidFill>
                <a:hlinkClick r:id="rId3"/>
              </a:rPr>
              <a:t>https://www.youtube.com/watch?v=WjRtLLOAMog</a:t>
            </a:r>
            <a:endParaRPr/>
          </a:p>
        </p:txBody>
      </p:sp>
      <p:sp>
        <p:nvSpPr>
          <p:cNvPr id="111" name="Google Shape;1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6"/>
          <p:cNvSpPr txBox="1">
            <a:spLocks noGrp="1"/>
          </p:cNvSpPr>
          <p:nvPr>
            <p:ph type="ctrTitle"/>
          </p:nvPr>
        </p:nvSpPr>
        <p:spPr>
          <a:xfrm>
            <a:off x="1523999" y="1191491"/>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26"/>
          <p:cNvSpPr txBox="1">
            <a:spLocks noGrp="1"/>
          </p:cNvSpPr>
          <p:nvPr>
            <p:ph type="subTitle" idx="1"/>
          </p:nvPr>
        </p:nvSpPr>
        <p:spPr>
          <a:xfrm>
            <a:off x="1523999" y="3599873"/>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r>
              <a:rPr lang="en-US"/>
              <a:t>www.listiac.org</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1pPr>
            <a:lvl2pPr marL="0" marR="0" lvl="1"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2pPr>
            <a:lvl3pPr marL="0" marR="0" lvl="2"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3pPr>
            <a:lvl4pPr marL="0" marR="0" lvl="3"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4pPr>
            <a:lvl5pPr marL="0" marR="0" lvl="4"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5pPr>
            <a:lvl6pPr marL="0" marR="0" lvl="5"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6pPr>
            <a:lvl7pPr marL="0" marR="0" lvl="6"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7pPr>
            <a:lvl8pPr marL="0" marR="0" lvl="7"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8pPr>
            <a:lvl9pPr marL="0" marR="0" lvl="8" indent="0" algn="r">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9pPr>
          </a:lstStyle>
          <a:p>
            <a:pPr marL="0" lvl="0" indent="0" algn="r" rtl="0">
              <a:spcBef>
                <a:spcPts val="0"/>
              </a:spcBef>
              <a:spcAft>
                <a:spcPts val="0"/>
              </a:spcAft>
              <a:buNone/>
            </a:pPr>
            <a:r>
              <a:rPr lang="en-US"/>
              <a:t>www.listiac.org</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5"/>
          <p:cNvPicPr preferRelativeResize="0"/>
          <p:nvPr/>
        </p:nvPicPr>
        <p:blipFill rotWithShape="1">
          <a:blip r:embed="rId3">
            <a:alphaModFix/>
          </a:blip>
          <a:srcRect/>
          <a:stretch/>
        </p:blipFill>
        <p:spPr>
          <a:xfrm>
            <a:off x="8896350" y="3917950"/>
            <a:ext cx="4054475" cy="2289175"/>
          </a:xfrm>
          <a:prstGeom prst="rect">
            <a:avLst/>
          </a:prstGeom>
          <a:noFill/>
          <a:ln>
            <a:noFill/>
          </a:ln>
        </p:spPr>
      </p:pic>
      <p:pic>
        <p:nvPicPr>
          <p:cNvPr id="11" name="Google Shape;11;p25"/>
          <p:cNvPicPr preferRelativeResize="0"/>
          <p:nvPr/>
        </p:nvPicPr>
        <p:blipFill rotWithShape="1">
          <a:blip r:embed="rId4">
            <a:alphaModFix/>
          </a:blip>
          <a:srcRect/>
          <a:stretch/>
        </p:blipFill>
        <p:spPr>
          <a:xfrm>
            <a:off x="8153400" y="173037"/>
            <a:ext cx="3897312" cy="857250"/>
          </a:xfrm>
          <a:prstGeom prst="rect">
            <a:avLst/>
          </a:prstGeom>
          <a:noFill/>
          <a:ln>
            <a:noFill/>
          </a:ln>
        </p:spPr>
      </p:pic>
      <p:cxnSp>
        <p:nvCxnSpPr>
          <p:cNvPr id="12" name="Google Shape;12;p25"/>
          <p:cNvCxnSpPr/>
          <p:nvPr/>
        </p:nvCxnSpPr>
        <p:spPr>
          <a:xfrm>
            <a:off x="0" y="6207125"/>
            <a:ext cx="12192000" cy="0"/>
          </a:xfrm>
          <a:prstGeom prst="straightConnector1">
            <a:avLst/>
          </a:prstGeom>
          <a:noFill/>
          <a:ln w="38100" cap="flat" cmpd="sng">
            <a:solidFill>
              <a:schemeClr val="accent1"/>
            </a:solidFill>
            <a:prstDash val="solid"/>
            <a:miter lim="800000"/>
            <a:headEnd type="none" w="med" len="med"/>
            <a:tailEnd type="none" w="med" len="med"/>
          </a:ln>
        </p:spPr>
      </p:cxnSp>
      <p:pic>
        <p:nvPicPr>
          <p:cNvPr id="13" name="Google Shape;13;p25"/>
          <p:cNvPicPr preferRelativeResize="0"/>
          <p:nvPr/>
        </p:nvPicPr>
        <p:blipFill rotWithShape="1">
          <a:blip r:embed="rId4">
            <a:alphaModFix/>
          </a:blip>
          <a:srcRect/>
          <a:stretch/>
        </p:blipFill>
        <p:spPr>
          <a:xfrm>
            <a:off x="8153400" y="173037"/>
            <a:ext cx="3897312" cy="857250"/>
          </a:xfrm>
          <a:prstGeom prst="rect">
            <a:avLst/>
          </a:prstGeom>
          <a:noFill/>
          <a:ln>
            <a:noFill/>
          </a:ln>
        </p:spPr>
      </p:pic>
      <p:cxnSp>
        <p:nvCxnSpPr>
          <p:cNvPr id="14" name="Google Shape;14;p25"/>
          <p:cNvCxnSpPr/>
          <p:nvPr/>
        </p:nvCxnSpPr>
        <p:spPr>
          <a:xfrm>
            <a:off x="0" y="6207125"/>
            <a:ext cx="12192000" cy="0"/>
          </a:xfrm>
          <a:prstGeom prst="straightConnector1">
            <a:avLst/>
          </a:prstGeom>
          <a:noFill/>
          <a:ln w="38100" cap="flat" cmpd="sng">
            <a:solidFill>
              <a:schemeClr val="accent1"/>
            </a:solidFill>
            <a:prstDash val="solid"/>
            <a:miter lim="800000"/>
            <a:headEnd type="none" w="med" len="med"/>
            <a:tailEnd type="none" w="med" len="med"/>
          </a:ln>
        </p:spPr>
      </p:cxnSp>
      <p:sp>
        <p:nvSpPr>
          <p:cNvPr id="15" name="Google Shape;15;p2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1pPr>
            <a:lvl2pPr marR="0" lvl="1"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2pPr>
            <a:lvl3pPr marR="0" lvl="2"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3pPr>
            <a:lvl4pPr marR="0" lvl="3"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4pPr>
            <a:lvl5pPr marR="0" lvl="4"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5pPr>
            <a:lvl6pPr marR="0" lvl="5"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6pPr>
            <a:lvl7pPr marR="0" lvl="6"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7pPr>
            <a:lvl8pPr marR="0" lvl="7"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8pPr>
            <a:lvl9pPr marR="0" lvl="8"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9pPr>
          </a:lstStyle>
          <a:p>
            <a:endParaRPr/>
          </a:p>
        </p:txBody>
      </p:sp>
      <p:sp>
        <p:nvSpPr>
          <p:cNvPr id="16" name="Google Shape;16;p2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17" name="Google Shape;1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Lato"/>
                <a:ea typeface="Lato"/>
                <a:cs typeface="Lato"/>
                <a:sym typeface="Lato"/>
              </a:defRPr>
            </a:lvl1pPr>
            <a:lvl2pPr marR="0" lvl="1"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18" name="Google Shape;1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98989"/>
                </a:solidFill>
                <a:latin typeface="Lato"/>
                <a:ea typeface="Lato"/>
                <a:cs typeface="Lato"/>
                <a:sym typeface="Lato"/>
              </a:defRPr>
            </a:lvl1pPr>
            <a:lvl2pPr marR="0" lvl="1"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19" name="Google Shape;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1pPr>
            <a:lvl2pPr marL="0" marR="0" lvl="1"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2pPr>
            <a:lvl3pPr marL="0" marR="0" lvl="2"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3pPr>
            <a:lvl4pPr marL="0" marR="0" lvl="3"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4pPr>
            <a:lvl5pPr marL="0" marR="0" lvl="4"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5pPr>
            <a:lvl6pPr marL="0" marR="0" lvl="5"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6pPr>
            <a:lvl7pPr marL="0" marR="0" lvl="6"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7pPr>
            <a:lvl8pPr marL="0" marR="0" lvl="7"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8pPr>
            <a:lvl9pPr marL="0" marR="0" lvl="8" indent="0" algn="r" rtl="0">
              <a:lnSpc>
                <a:spcPct val="100000"/>
              </a:lnSpc>
              <a:spcBef>
                <a:spcPts val="0"/>
              </a:spcBef>
              <a:spcAft>
                <a:spcPts val="0"/>
              </a:spcAft>
              <a:buClr>
                <a:srgbClr val="898989"/>
              </a:buClr>
              <a:buSzPts val="1200"/>
              <a:buFont typeface="Lato"/>
              <a:buNone/>
              <a:defRPr sz="1200" b="0" i="0" u="none" strike="noStrike" cap="none">
                <a:solidFill>
                  <a:srgbClr val="898989"/>
                </a:solidFill>
                <a:latin typeface="Lato"/>
                <a:ea typeface="Lato"/>
                <a:cs typeface="Lato"/>
                <a:sym typeface="Lato"/>
              </a:defRPr>
            </a:lvl9pPr>
          </a:lstStyle>
          <a:p>
            <a:pPr marL="0" lvl="0" indent="0" algn="r" rtl="0">
              <a:spcBef>
                <a:spcPts val="0"/>
              </a:spcBef>
              <a:spcAft>
                <a:spcPts val="0"/>
              </a:spcAft>
              <a:buNone/>
            </a:pPr>
            <a:r>
              <a:rPr lang="en-US"/>
              <a:t>www.listiac.org</a:t>
            </a:r>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Google Shape;27;p27"/>
          <p:cNvPicPr preferRelativeResize="0"/>
          <p:nvPr/>
        </p:nvPicPr>
        <p:blipFill rotWithShape="1">
          <a:blip r:embed="rId3">
            <a:alphaModFix/>
          </a:blip>
          <a:srcRect/>
          <a:stretch/>
        </p:blipFill>
        <p:spPr>
          <a:xfrm>
            <a:off x="8896350" y="3917950"/>
            <a:ext cx="4054475" cy="2289175"/>
          </a:xfrm>
          <a:prstGeom prst="rect">
            <a:avLst/>
          </a:prstGeom>
          <a:noFill/>
          <a:ln>
            <a:noFill/>
          </a:ln>
        </p:spPr>
      </p:pic>
      <p:pic>
        <p:nvPicPr>
          <p:cNvPr id="28" name="Google Shape;28;p27"/>
          <p:cNvPicPr preferRelativeResize="0"/>
          <p:nvPr/>
        </p:nvPicPr>
        <p:blipFill rotWithShape="1">
          <a:blip r:embed="rId4">
            <a:alphaModFix/>
          </a:blip>
          <a:srcRect/>
          <a:stretch/>
        </p:blipFill>
        <p:spPr>
          <a:xfrm>
            <a:off x="8153400" y="173037"/>
            <a:ext cx="3897312" cy="857250"/>
          </a:xfrm>
          <a:prstGeom prst="rect">
            <a:avLst/>
          </a:prstGeom>
          <a:noFill/>
          <a:ln>
            <a:noFill/>
          </a:ln>
        </p:spPr>
      </p:pic>
      <p:cxnSp>
        <p:nvCxnSpPr>
          <p:cNvPr id="29" name="Google Shape;29;p27"/>
          <p:cNvCxnSpPr/>
          <p:nvPr/>
        </p:nvCxnSpPr>
        <p:spPr>
          <a:xfrm>
            <a:off x="0" y="6207125"/>
            <a:ext cx="12192000" cy="0"/>
          </a:xfrm>
          <a:prstGeom prst="straightConnector1">
            <a:avLst/>
          </a:prstGeom>
          <a:noFill/>
          <a:ln w="38100" cap="flat" cmpd="sng">
            <a:solidFill>
              <a:schemeClr val="accent1"/>
            </a:solidFill>
            <a:prstDash val="solid"/>
            <a:miter lim="800000"/>
            <a:headEnd type="none" w="med" len="med"/>
            <a:tailEnd type="none" w="med" len="med"/>
          </a:ln>
        </p:spPr>
      </p:cxnSp>
      <p:sp>
        <p:nvSpPr>
          <p:cNvPr id="30" name="Google Shape;30;p27"/>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1pPr>
            <a:lvl2pPr marR="0" lvl="1"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2pPr>
            <a:lvl3pPr marR="0" lvl="2"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3pPr>
            <a:lvl4pPr marR="0" lvl="3"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4pPr>
            <a:lvl5pPr marR="0" lvl="4"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5pPr>
            <a:lvl6pPr marR="0" lvl="5"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6pPr>
            <a:lvl7pPr marR="0" lvl="6"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7pPr>
            <a:lvl8pPr marR="0" lvl="7"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8pPr>
            <a:lvl9pPr marR="0" lvl="8" algn="l" rtl="0">
              <a:lnSpc>
                <a:spcPct val="90000"/>
              </a:lnSpc>
              <a:spcBef>
                <a:spcPts val="0"/>
              </a:spcBef>
              <a:spcAft>
                <a:spcPts val="0"/>
              </a:spcAft>
              <a:buSzPts val="1400"/>
              <a:buNone/>
              <a:defRPr sz="4400" b="1" i="0" u="none" strike="noStrike" cap="none">
                <a:solidFill>
                  <a:srgbClr val="E40227"/>
                </a:solidFill>
                <a:latin typeface="Lato"/>
                <a:ea typeface="Lato"/>
                <a:cs typeface="Lato"/>
                <a:sym typeface="Lato"/>
              </a:defRPr>
            </a:lvl9pPr>
          </a:lstStyle>
          <a:p>
            <a:endParaRPr/>
          </a:p>
        </p:txBody>
      </p:sp>
      <p:sp>
        <p:nvSpPr>
          <p:cNvPr id="31" name="Google Shape;31;p2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a:ea typeface="Lato"/>
                <a:cs typeface="Lato"/>
                <a:sym typeface="La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9pPr>
          </a:lstStyle>
          <a:p>
            <a:endParaRPr/>
          </a:p>
        </p:txBody>
      </p:sp>
      <p:sp>
        <p:nvSpPr>
          <p:cNvPr id="32" name="Google Shape;3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Lato"/>
                <a:ea typeface="Lato"/>
                <a:cs typeface="Lato"/>
                <a:sym typeface="Lato"/>
              </a:defRPr>
            </a:lvl1pPr>
            <a:lvl2pPr marR="0" lvl="1"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33" name="Google Shape;3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a:solidFill>
                  <a:srgbClr val="898989"/>
                </a:solidFill>
                <a:latin typeface="Lato"/>
                <a:ea typeface="Lato"/>
                <a:cs typeface="Lato"/>
                <a:sym typeface="Lato"/>
              </a:defRPr>
            </a:lvl1pPr>
            <a:lvl2pPr marR="0" lvl="1"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2pPr>
            <a:lvl3pPr marR="0" lvl="2"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3pPr>
            <a:lvl4pPr marR="0" lvl="3"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4pPr>
            <a:lvl5pPr marR="0" lvl="4"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5pPr>
            <a:lvl6pPr marR="0" lvl="5"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6pPr>
            <a:lvl7pPr marR="0" lvl="6"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7pPr>
            <a:lvl8pPr marR="0" lvl="7"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8pPr>
            <a:lvl9pPr marR="0" lvl="8" algn="l" rtl="0">
              <a:lnSpc>
                <a:spcPct val="100000"/>
              </a:lnSpc>
              <a:spcBef>
                <a:spcPts val="0"/>
              </a:spcBef>
              <a:spcAft>
                <a:spcPts val="0"/>
              </a:spcAft>
              <a:buSzPts val="1400"/>
              <a:buNone/>
              <a:defRPr sz="1800" b="0" i="0" u="none" strike="noStrike" cap="none">
                <a:solidFill>
                  <a:schemeClr val="dk1"/>
                </a:solidFill>
                <a:latin typeface="Lato"/>
                <a:ea typeface="Lato"/>
                <a:cs typeface="Lato"/>
                <a:sym typeface="Lato"/>
              </a:defRPr>
            </a:lvl9pPr>
          </a:lstStyle>
          <a:p>
            <a:endParaRPr/>
          </a:p>
        </p:txBody>
      </p:sp>
      <p:sp>
        <p:nvSpPr>
          <p:cNvPr id="34" name="Google Shape;3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1pPr>
            <a:lvl2pPr marL="0" marR="0" lvl="1"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2pPr>
            <a:lvl3pPr marL="0" marR="0" lvl="2"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3pPr>
            <a:lvl4pPr marL="0" marR="0" lvl="3"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4pPr>
            <a:lvl5pPr marL="0" marR="0" lvl="4"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5pPr>
            <a:lvl6pPr marL="0" marR="0" lvl="5"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6pPr>
            <a:lvl7pPr marL="0" marR="0" lvl="6"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7pPr>
            <a:lvl8pPr marL="0" marR="0" lvl="7"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8pPr>
            <a:lvl9pPr marL="0" marR="0" lvl="8" indent="0" algn="r" rtl="0">
              <a:lnSpc>
                <a:spcPct val="100000"/>
              </a:lnSpc>
              <a:spcBef>
                <a:spcPts val="0"/>
              </a:spcBef>
              <a:spcAft>
                <a:spcPts val="0"/>
              </a:spcAft>
              <a:buClr>
                <a:srgbClr val="898989"/>
              </a:buClr>
              <a:buSzPts val="1200"/>
              <a:buFont typeface="Lato"/>
              <a:buNone/>
              <a:defRPr sz="1200" b="0" i="0" u="none">
                <a:solidFill>
                  <a:srgbClr val="898989"/>
                </a:solidFill>
                <a:latin typeface="Lato"/>
                <a:ea typeface="Lato"/>
                <a:cs typeface="Lato"/>
                <a:sym typeface="Lato"/>
              </a:defRPr>
            </a:lvl9pPr>
          </a:lstStyle>
          <a:p>
            <a:pPr marL="0" lvl="0" indent="0" algn="r" rtl="0">
              <a:spcBef>
                <a:spcPts val="0"/>
              </a:spcBef>
              <a:spcAft>
                <a:spcPts val="0"/>
              </a:spcAft>
              <a:buNone/>
            </a:pPr>
            <a:r>
              <a:rPr lang="en-US"/>
              <a:t>www.listiac.org</a:t>
            </a:r>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llull.cat/rec_docs/exemple_suficiencia.pdf" TargetMode="Externa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cvc.cervantes.es/ensenanza/biblioteca_ele/marco/cvc_mer.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folders/1cMr5sw42OlIykXLM3wfjupKz9fjPeUUT?usp=sharing" TargetMode="External"/><Relationship Id="rId4" Type="http://schemas.openxmlformats.org/officeDocument/2006/relationships/hyperlink" Target="https://drive.google.com/file/d/1J0asa-4pYcBDuIMPrn7PjGY7oCNTYxIX/view?usp=sharing" TargetMode="External"/><Relationship Id="rId5" Type="http://schemas.openxmlformats.org/officeDocument/2006/relationships/hyperlink" Target="https://drive.google.com/file/d/1afsn4mbOisdeWN4Xxt3QKg6kw2w8UN5X/view?usp=sharing"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WjRtLLOAMog" TargetMode="External"/><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N3cKFDKIaic" TargetMode="External"/><Relationship Id="rId4"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eurom5.com/p/chisiamo-ca/intercomprensio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cNENo6esToE" TargetMode="External"/><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instagram.com/p/CCL6ACFqUnb/" TargetMode="External"/><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
          <p:cNvSpPr txBox="1">
            <a:spLocks noGrp="1"/>
          </p:cNvSpPr>
          <p:nvPr>
            <p:ph type="ctrTitle"/>
          </p:nvPr>
        </p:nvSpPr>
        <p:spPr>
          <a:xfrm>
            <a:off x="1049388" y="2052987"/>
            <a:ext cx="10093200" cy="23877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1100"/>
              <a:buFont typeface="Arial"/>
              <a:buNone/>
            </a:pPr>
            <a:r>
              <a:rPr lang="en-US" sz="3200" b="0">
                <a:solidFill>
                  <a:srgbClr val="FF0000"/>
                </a:solidFill>
              </a:rPr>
              <a:t>La didàctica del català des d’una perspectiva plurilingüe: estratègies per aprofitar els recursos lingüístics de l’aula</a:t>
            </a:r>
            <a:r>
              <a:rPr lang="en-US" sz="3200" b="1" i="0" u="none">
                <a:solidFill>
                  <a:srgbClr val="E40227"/>
                </a:solidFill>
                <a:latin typeface="Lato"/>
                <a:ea typeface="Lato"/>
                <a:cs typeface="Lato"/>
                <a:sym typeface="Lato"/>
              </a:rPr>
              <a:t/>
            </a:r>
            <a:br>
              <a:rPr lang="en-US" sz="3200" b="1" i="0" u="none">
                <a:solidFill>
                  <a:srgbClr val="E40227"/>
                </a:solidFill>
                <a:latin typeface="Lato"/>
                <a:ea typeface="Lato"/>
                <a:cs typeface="Lato"/>
                <a:sym typeface="Lato"/>
              </a:rPr>
            </a:br>
            <a:endParaRPr/>
          </a:p>
        </p:txBody>
      </p:sp>
      <p:sp>
        <p:nvSpPr>
          <p:cNvPr id="46" name="Google Shape;46;p1"/>
          <p:cNvSpPr txBox="1">
            <a:spLocks noGrp="1"/>
          </p:cNvSpPr>
          <p:nvPr>
            <p:ph type="subTitle" idx="1"/>
          </p:nvPr>
        </p:nvSpPr>
        <p:spPr>
          <a:xfrm>
            <a:off x="184150" y="4440675"/>
            <a:ext cx="3854400" cy="1070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endParaRPr sz="2400" b="0" i="0" u="none">
              <a:solidFill>
                <a:schemeClr val="dk1"/>
              </a:solidFill>
              <a:latin typeface="Lato"/>
              <a:ea typeface="Lato"/>
              <a:cs typeface="Lato"/>
              <a:sym typeface="Lato"/>
            </a:endParaRPr>
          </a:p>
          <a:p>
            <a:pPr marL="0" lvl="0" indent="0" algn="l" rtl="0">
              <a:lnSpc>
                <a:spcPct val="90000"/>
              </a:lnSpc>
              <a:spcBef>
                <a:spcPts val="1000"/>
              </a:spcBef>
              <a:spcAft>
                <a:spcPts val="0"/>
              </a:spcAft>
              <a:buClr>
                <a:schemeClr val="dk1"/>
              </a:buClr>
              <a:buSzPts val="2000"/>
              <a:buNone/>
            </a:pPr>
            <a:r>
              <a:rPr lang="en-US" sz="2000" b="0" i="0" u="none">
                <a:solidFill>
                  <a:schemeClr val="dk1"/>
                </a:solidFill>
                <a:latin typeface="Lato"/>
                <a:ea typeface="Lato"/>
                <a:cs typeface="Lato"/>
                <a:sym typeface="Lato"/>
              </a:rPr>
              <a:t>Júlia Llompart Esbert</a:t>
            </a:r>
            <a:endParaRPr/>
          </a:p>
          <a:p>
            <a:pPr marL="0" lvl="0" indent="0" algn="l" rtl="0">
              <a:lnSpc>
                <a:spcPct val="90000"/>
              </a:lnSpc>
              <a:spcBef>
                <a:spcPts val="1000"/>
              </a:spcBef>
              <a:spcAft>
                <a:spcPts val="0"/>
              </a:spcAft>
              <a:buClr>
                <a:schemeClr val="dk1"/>
              </a:buClr>
              <a:buSzPts val="2000"/>
              <a:buNone/>
            </a:pPr>
            <a:r>
              <a:rPr lang="en-US" sz="2000" b="0" i="0" u="none">
                <a:solidFill>
                  <a:schemeClr val="dk1"/>
                </a:solidFill>
                <a:latin typeface="Lato"/>
                <a:ea typeface="Lato"/>
                <a:cs typeface="Lato"/>
                <a:sym typeface="Lato"/>
              </a:rPr>
              <a:t>Universitat Autònoma de Barcelona</a:t>
            </a:r>
            <a:endParaRPr/>
          </a:p>
          <a:p>
            <a:pPr marL="0" lvl="0" indent="0" algn="l" rtl="0">
              <a:lnSpc>
                <a:spcPct val="90000"/>
              </a:lnSpc>
              <a:spcBef>
                <a:spcPts val="1000"/>
              </a:spcBef>
              <a:spcAft>
                <a:spcPts val="0"/>
              </a:spcAft>
              <a:buClr>
                <a:schemeClr val="dk1"/>
              </a:buClr>
              <a:buSzPts val="2000"/>
              <a:buNone/>
            </a:pPr>
            <a:endParaRPr sz="2000" b="0" i="0" u="none">
              <a:solidFill>
                <a:schemeClr val="dk1"/>
              </a:solidFill>
              <a:latin typeface="Lato"/>
              <a:ea typeface="Lato"/>
              <a:cs typeface="Lato"/>
              <a:sym typeface="Lato"/>
            </a:endParaRPr>
          </a:p>
          <a:p>
            <a:pPr marL="0" lvl="0" indent="0" algn="l" rtl="0">
              <a:lnSpc>
                <a:spcPct val="90000"/>
              </a:lnSpc>
              <a:spcBef>
                <a:spcPts val="1000"/>
              </a:spcBef>
              <a:spcAft>
                <a:spcPts val="0"/>
              </a:spcAft>
              <a:buClr>
                <a:schemeClr val="dk1"/>
              </a:buClr>
              <a:buSzPts val="2000"/>
              <a:buNone/>
            </a:pPr>
            <a:endParaRPr sz="2000" b="0" i="0" u="none">
              <a:solidFill>
                <a:schemeClr val="dk1"/>
              </a:solidFill>
              <a:latin typeface="Lato"/>
              <a:ea typeface="Lato"/>
              <a:cs typeface="Lato"/>
              <a:sym typeface="Lato"/>
            </a:endParaRPr>
          </a:p>
          <a:p>
            <a:pPr marL="0" lvl="0" indent="0" algn="ctr" rtl="0">
              <a:lnSpc>
                <a:spcPct val="90000"/>
              </a:lnSpc>
              <a:spcBef>
                <a:spcPts val="1000"/>
              </a:spcBef>
              <a:spcAft>
                <a:spcPts val="0"/>
              </a:spcAft>
              <a:buClr>
                <a:schemeClr val="dk1"/>
              </a:buClr>
              <a:buSzPts val="2000"/>
              <a:buNone/>
            </a:pPr>
            <a:endParaRPr sz="2000" b="0" i="0" u="none">
              <a:solidFill>
                <a:schemeClr val="dk1"/>
              </a:solidFill>
              <a:latin typeface="Lato"/>
              <a:ea typeface="Lato"/>
              <a:cs typeface="Lato"/>
              <a:sym typeface="Lato"/>
            </a:endParaRPr>
          </a:p>
        </p:txBody>
      </p:sp>
      <p:sp>
        <p:nvSpPr>
          <p:cNvPr id="47" name="Google Shape;47;p1"/>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strike="noStrike" cap="none">
                <a:solidFill>
                  <a:srgbClr val="898989"/>
                </a:solidFill>
                <a:latin typeface="Lato"/>
                <a:ea typeface="Lato"/>
                <a:cs typeface="Lato"/>
                <a:sym typeface="Lato"/>
              </a:rPr>
              <a:t>*</a:t>
            </a:r>
            <a:endParaRPr/>
          </a:p>
        </p:txBody>
      </p:sp>
      <p:sp>
        <p:nvSpPr>
          <p:cNvPr id="48" name="Google Shape;48;p1"/>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strike="noStrike" cap="none">
                <a:solidFill>
                  <a:srgbClr val="898989"/>
                </a:solidFill>
                <a:latin typeface="Lato"/>
                <a:ea typeface="Lato"/>
                <a:cs typeface="Lato"/>
                <a:sym typeface="Lato"/>
              </a:rPr>
              <a:t>Listiac - Linguistically Sensitive Teaching in All Classrooms</a:t>
            </a:r>
            <a:endParaRPr/>
          </a:p>
        </p:txBody>
      </p:sp>
      <p:pic>
        <p:nvPicPr>
          <p:cNvPr id="49" name="Google Shape;49;p1"/>
          <p:cNvPicPr preferRelativeResize="0"/>
          <p:nvPr/>
        </p:nvPicPr>
        <p:blipFill rotWithShape="1">
          <a:blip r:embed="rId3">
            <a:alphaModFix/>
          </a:blip>
          <a:srcRect/>
          <a:stretch/>
        </p:blipFill>
        <p:spPr>
          <a:xfrm>
            <a:off x="406400" y="206375"/>
            <a:ext cx="1068387" cy="881062"/>
          </a:xfrm>
          <a:prstGeom prst="rect">
            <a:avLst/>
          </a:prstGeom>
          <a:noFill/>
          <a:ln>
            <a:noFill/>
          </a:ln>
        </p:spPr>
      </p:pic>
      <p:sp>
        <p:nvSpPr>
          <p:cNvPr id="50" name="Google Shape;50;p1"/>
          <p:cNvSpPr txBox="1"/>
          <p:nvPr/>
        </p:nvSpPr>
        <p:spPr>
          <a:xfrm>
            <a:off x="4676775" y="4440663"/>
            <a:ext cx="3854400" cy="107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Lato"/>
              <a:buNone/>
            </a:pPr>
            <a:endParaRPr sz="2400" b="0" i="0" u="none" strike="noStrike" cap="none">
              <a:solidFill>
                <a:schemeClr val="dk1"/>
              </a:solidFill>
              <a:latin typeface="Lato"/>
              <a:ea typeface="Lato"/>
              <a:cs typeface="Lato"/>
              <a:sym typeface="Lato"/>
            </a:endParaRPr>
          </a:p>
          <a:p>
            <a:pPr marL="0" marR="0" lvl="0" indent="0" algn="l" rtl="0">
              <a:lnSpc>
                <a:spcPct val="90000"/>
              </a:lnSpc>
              <a:spcBef>
                <a:spcPts val="1000"/>
              </a:spcBef>
              <a:spcAft>
                <a:spcPts val="0"/>
              </a:spcAft>
              <a:buClr>
                <a:schemeClr val="dk1"/>
              </a:buClr>
              <a:buSzPts val="2000"/>
              <a:buFont typeface="Lato"/>
              <a:buNone/>
            </a:pPr>
            <a:r>
              <a:rPr lang="en-US" sz="2000" b="0" i="0" u="none" strike="noStrike" cap="none">
                <a:solidFill>
                  <a:schemeClr val="dk1"/>
                </a:solidFill>
                <a:latin typeface="Lato"/>
                <a:ea typeface="Lato"/>
                <a:cs typeface="Lato"/>
                <a:sym typeface="Lato"/>
              </a:rPr>
              <a:t>Anna Tudela Isanta</a:t>
            </a:r>
            <a:endParaRPr/>
          </a:p>
          <a:p>
            <a:pPr marL="0" marR="0" lvl="0" indent="0" algn="l" rtl="0">
              <a:lnSpc>
                <a:spcPct val="90000"/>
              </a:lnSpc>
              <a:spcBef>
                <a:spcPts val="1000"/>
              </a:spcBef>
              <a:spcAft>
                <a:spcPts val="0"/>
              </a:spcAft>
              <a:buClr>
                <a:schemeClr val="dk1"/>
              </a:buClr>
              <a:buSzPts val="2000"/>
              <a:buFont typeface="Lato"/>
              <a:buNone/>
            </a:pPr>
            <a:r>
              <a:rPr lang="en-US" sz="2000" b="0" i="0" u="none" strike="noStrike" cap="none">
                <a:solidFill>
                  <a:schemeClr val="dk1"/>
                </a:solidFill>
                <a:latin typeface="Lato"/>
                <a:ea typeface="Lato"/>
                <a:cs typeface="Lato"/>
                <a:sym typeface="Lato"/>
              </a:rPr>
              <a:t>Universidad Autónoma de Madrid</a:t>
            </a:r>
            <a:endParaRPr/>
          </a:p>
          <a:p>
            <a:pPr marL="0" marR="0" lvl="0" indent="0" algn="l" rtl="0">
              <a:lnSpc>
                <a:spcPct val="90000"/>
              </a:lnSpc>
              <a:spcBef>
                <a:spcPts val="1000"/>
              </a:spcBef>
              <a:spcAft>
                <a:spcPts val="0"/>
              </a:spcAft>
              <a:buClr>
                <a:schemeClr val="dk1"/>
              </a:buClr>
              <a:buSzPts val="2000"/>
              <a:buFont typeface="Lato"/>
              <a:buNone/>
            </a:pPr>
            <a:endParaRPr sz="2000" b="0" i="0" u="none" strike="noStrike" cap="none">
              <a:solidFill>
                <a:schemeClr val="dk1"/>
              </a:solidFill>
              <a:latin typeface="Lato"/>
              <a:ea typeface="Lato"/>
              <a:cs typeface="Lato"/>
              <a:sym typeface="Lato"/>
            </a:endParaRPr>
          </a:p>
          <a:p>
            <a:pPr marL="0" marR="0" lvl="0" indent="0" algn="l" rtl="0">
              <a:lnSpc>
                <a:spcPct val="90000"/>
              </a:lnSpc>
              <a:spcBef>
                <a:spcPts val="1000"/>
              </a:spcBef>
              <a:spcAft>
                <a:spcPts val="0"/>
              </a:spcAft>
              <a:buClr>
                <a:schemeClr val="dk1"/>
              </a:buClr>
              <a:buSzPts val="2000"/>
              <a:buFont typeface="Lato"/>
              <a:buNone/>
            </a:pPr>
            <a:endParaRPr sz="2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2000" b="0" i="0" u="none">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8c6d02f368_0_23"/>
          <p:cNvSpPr/>
          <p:nvPr/>
        </p:nvSpPr>
        <p:spPr>
          <a:xfrm>
            <a:off x="2144100" y="2963925"/>
            <a:ext cx="1702800" cy="173400"/>
          </a:xfrm>
          <a:prstGeom prst="mathMinus">
            <a:avLst>
              <a:gd name="adj1" fmla="val 0"/>
            </a:avLst>
          </a:prstGeom>
          <a:solidFill>
            <a:srgbClr val="FF0000"/>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g8c6d02f368_0_23"/>
          <p:cNvPicPr preferRelativeResize="0"/>
          <p:nvPr/>
        </p:nvPicPr>
        <p:blipFill>
          <a:blip r:embed="rId3">
            <a:alphaModFix/>
          </a:blip>
          <a:stretch>
            <a:fillRect/>
          </a:stretch>
        </p:blipFill>
        <p:spPr>
          <a:xfrm>
            <a:off x="152400" y="1843225"/>
            <a:ext cx="11887201" cy="463383"/>
          </a:xfrm>
          <a:prstGeom prst="rect">
            <a:avLst/>
          </a:prstGeom>
          <a:noFill/>
          <a:ln>
            <a:noFill/>
          </a:ln>
        </p:spPr>
      </p:pic>
      <p:pic>
        <p:nvPicPr>
          <p:cNvPr id="130" name="Google Shape;130;g8c6d02f368_0_23"/>
          <p:cNvPicPr preferRelativeResize="0"/>
          <p:nvPr/>
        </p:nvPicPr>
        <p:blipFill>
          <a:blip r:embed="rId4">
            <a:alphaModFix/>
          </a:blip>
          <a:stretch>
            <a:fillRect/>
          </a:stretch>
        </p:blipFill>
        <p:spPr>
          <a:xfrm>
            <a:off x="152400" y="2306600"/>
            <a:ext cx="11887201" cy="1633428"/>
          </a:xfrm>
          <a:prstGeom prst="rect">
            <a:avLst/>
          </a:prstGeom>
          <a:noFill/>
          <a:ln>
            <a:noFill/>
          </a:ln>
        </p:spPr>
      </p:pic>
      <p:sp>
        <p:nvSpPr>
          <p:cNvPr id="131" name="Google Shape;131;g8c6d02f368_0_23"/>
          <p:cNvSpPr/>
          <p:nvPr/>
        </p:nvSpPr>
        <p:spPr>
          <a:xfrm>
            <a:off x="2075775" y="2963925"/>
            <a:ext cx="1849800" cy="173400"/>
          </a:xfrm>
          <a:prstGeom prst="mathMinus">
            <a:avLst>
              <a:gd name="adj1" fmla="val 0"/>
            </a:avLst>
          </a:prstGeom>
          <a:solidFill>
            <a:srgbClr val="FF0000"/>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8c6d02f368_0_23"/>
          <p:cNvSpPr/>
          <p:nvPr/>
        </p:nvSpPr>
        <p:spPr>
          <a:xfrm>
            <a:off x="10252825" y="2527750"/>
            <a:ext cx="1849800" cy="173400"/>
          </a:xfrm>
          <a:prstGeom prst="mathMinus">
            <a:avLst>
              <a:gd name="adj1" fmla="val 0"/>
            </a:avLst>
          </a:prstGeom>
          <a:solidFill>
            <a:srgbClr val="FF0000"/>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8c6d02f368_0_23"/>
          <p:cNvSpPr txBox="1">
            <a:spLocks noGrp="1"/>
          </p:cNvSpPr>
          <p:nvPr>
            <p:ph type="body" idx="1"/>
          </p:nvPr>
        </p:nvSpPr>
        <p:spPr>
          <a:xfrm>
            <a:off x="2894100" y="4009650"/>
            <a:ext cx="5803200" cy="596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a:t>Rúbrica d’avaluació d’un text escrit - nivell C1</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8da411d623_1_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0" name="Google Shape;140;g8da411d623_1_17"/>
          <p:cNvSpPr txBox="1">
            <a:spLocks noGrp="1"/>
          </p:cNvSpPr>
          <p:nvPr>
            <p:ph type="body" idx="1"/>
          </p:nvPr>
        </p:nvSpPr>
        <p:spPr>
          <a:xfrm>
            <a:off x="6939975" y="6138000"/>
            <a:ext cx="5405400" cy="596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u="sng">
                <a:solidFill>
                  <a:schemeClr val="hlink"/>
                </a:solidFill>
                <a:hlinkClick r:id="rId3"/>
              </a:rPr>
              <a:t>Certificat de català, nivell de Suficiència</a:t>
            </a:r>
            <a:endParaRPr sz="2000"/>
          </a:p>
        </p:txBody>
      </p:sp>
      <p:pic>
        <p:nvPicPr>
          <p:cNvPr id="141" name="Google Shape;141;g8da411d623_1_17"/>
          <p:cNvPicPr preferRelativeResize="0"/>
          <p:nvPr/>
        </p:nvPicPr>
        <p:blipFill>
          <a:blip r:embed="rId4">
            <a:alphaModFix/>
          </a:blip>
          <a:stretch>
            <a:fillRect/>
          </a:stretch>
        </p:blipFill>
        <p:spPr>
          <a:xfrm>
            <a:off x="0" y="0"/>
            <a:ext cx="6885051" cy="6380452"/>
          </a:xfrm>
          <a:prstGeom prst="rect">
            <a:avLst/>
          </a:prstGeom>
          <a:noFill/>
          <a:ln>
            <a:noFill/>
          </a:ln>
        </p:spPr>
      </p:pic>
      <p:pic>
        <p:nvPicPr>
          <p:cNvPr id="142" name="Google Shape;142;g8da411d623_1_17"/>
          <p:cNvPicPr preferRelativeResize="0"/>
          <p:nvPr/>
        </p:nvPicPr>
        <p:blipFill>
          <a:blip r:embed="rId5">
            <a:alphaModFix/>
          </a:blip>
          <a:stretch>
            <a:fillRect/>
          </a:stretch>
        </p:blipFill>
        <p:spPr>
          <a:xfrm>
            <a:off x="6744675" y="1277463"/>
            <a:ext cx="5600700" cy="410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40227"/>
              </a:buClr>
              <a:buSzPts val="4000"/>
              <a:buFont typeface="Lato"/>
              <a:buNone/>
            </a:pPr>
            <a:r>
              <a:rPr lang="en-US" sz="4000" b="1" i="0" u="none">
                <a:solidFill>
                  <a:srgbClr val="E40227"/>
                </a:solidFill>
                <a:latin typeface="Lato"/>
                <a:ea typeface="Lato"/>
                <a:cs typeface="Lato"/>
                <a:sym typeface="Lato"/>
              </a:rPr>
              <a:t>Cap a on hem evolucionat?</a:t>
            </a:r>
            <a:endParaRPr/>
          </a:p>
        </p:txBody>
      </p:sp>
      <p:pic>
        <p:nvPicPr>
          <p:cNvPr id="148" name="Google Shape;148;p13"/>
          <p:cNvPicPr preferRelativeResize="0"/>
          <p:nvPr/>
        </p:nvPicPr>
        <p:blipFill rotWithShape="1">
          <a:blip r:embed="rId3">
            <a:alphaModFix/>
          </a:blip>
          <a:srcRect/>
          <a:stretch/>
        </p:blipFill>
        <p:spPr>
          <a:xfrm>
            <a:off x="2876550" y="549275"/>
            <a:ext cx="6145212" cy="4065587"/>
          </a:xfrm>
          <a:prstGeom prst="rect">
            <a:avLst/>
          </a:prstGeom>
          <a:noFill/>
          <a:ln>
            <a:noFill/>
          </a:ln>
        </p:spPr>
      </p:pic>
      <p:grpSp>
        <p:nvGrpSpPr>
          <p:cNvPr id="149" name="Google Shape;149;p13"/>
          <p:cNvGrpSpPr/>
          <p:nvPr/>
        </p:nvGrpSpPr>
        <p:grpSpPr>
          <a:xfrm>
            <a:off x="1475999" y="3573228"/>
            <a:ext cx="7653724" cy="1700579"/>
            <a:chOff x="24341" y="4712947"/>
            <a:chExt cx="6777405" cy="1415144"/>
          </a:xfrm>
        </p:grpSpPr>
        <p:grpSp>
          <p:nvGrpSpPr>
            <p:cNvPr id="150" name="Google Shape;150;p13"/>
            <p:cNvGrpSpPr/>
            <p:nvPr/>
          </p:nvGrpSpPr>
          <p:grpSpPr>
            <a:xfrm>
              <a:off x="4266964" y="5105248"/>
              <a:ext cx="538066" cy="630541"/>
              <a:chOff x="2793863" y="1717011"/>
              <a:chExt cx="538066" cy="630541"/>
            </a:xfrm>
          </p:grpSpPr>
          <p:sp>
            <p:nvSpPr>
              <p:cNvPr id="151" name="Google Shape;151;p13"/>
              <p:cNvSpPr/>
              <p:nvPr/>
            </p:nvSpPr>
            <p:spPr>
              <a:xfrm>
                <a:off x="2793863" y="1717011"/>
                <a:ext cx="538066" cy="630541"/>
              </a:xfrm>
              <a:prstGeom prst="rightArrow">
                <a:avLst>
                  <a:gd name="adj1" fmla="val 10800"/>
                  <a:gd name="adj2" fmla="val 4320"/>
                </a:avLst>
              </a:prstGeom>
              <a:gradFill>
                <a:gsLst>
                  <a:gs pos="0">
                    <a:srgbClr val="D0EAEC"/>
                  </a:gs>
                  <a:gs pos="19999">
                    <a:srgbClr val="D0E8EA"/>
                  </a:gs>
                  <a:gs pos="100000">
                    <a:srgbClr val="9FB2B3"/>
                  </a:gs>
                </a:gsLst>
                <a:lin ang="5400000" scaled="0"/>
              </a:gradFill>
              <a:ln>
                <a:noFill/>
              </a:ln>
              <a:effectLst>
                <a:outerShdw blurRad="63500" dist="23000" dir="5400000">
                  <a:srgbClr val="80808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Lato"/>
                  <a:ea typeface="Lato"/>
                  <a:cs typeface="Lato"/>
                  <a:sym typeface="Lato"/>
                </a:endParaRPr>
              </a:p>
            </p:txBody>
          </p:sp>
          <p:sp>
            <p:nvSpPr>
              <p:cNvPr id="152" name="Google Shape;152;p13"/>
              <p:cNvSpPr txBox="1"/>
              <p:nvPr/>
            </p:nvSpPr>
            <p:spPr>
              <a:xfrm>
                <a:off x="2793863" y="1842484"/>
                <a:ext cx="376170" cy="37959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Lato"/>
                  <a:ea typeface="Lato"/>
                  <a:cs typeface="Lato"/>
                  <a:sym typeface="Lato"/>
                </a:endParaRPr>
              </a:p>
            </p:txBody>
          </p:sp>
        </p:grpSp>
        <p:pic>
          <p:nvPicPr>
            <p:cNvPr id="153" name="Google Shape;153;p13"/>
            <p:cNvPicPr preferRelativeResize="0"/>
            <p:nvPr/>
          </p:nvPicPr>
          <p:blipFill rotWithShape="1">
            <a:blip r:embed="rId4">
              <a:alphaModFix/>
            </a:blip>
            <a:srcRect l="19464" t="36271" r="57633" b="41963"/>
            <a:stretch/>
          </p:blipFill>
          <p:spPr>
            <a:xfrm>
              <a:off x="4940289" y="4712947"/>
              <a:ext cx="1861457" cy="1415144"/>
            </a:xfrm>
            <a:prstGeom prst="rect">
              <a:avLst/>
            </a:prstGeom>
            <a:noFill/>
            <a:ln>
              <a:noFill/>
            </a:ln>
          </p:spPr>
        </p:pic>
        <p:pic>
          <p:nvPicPr>
            <p:cNvPr id="154" name="Google Shape;154;p13"/>
            <p:cNvPicPr preferRelativeResize="0"/>
            <p:nvPr/>
          </p:nvPicPr>
          <p:blipFill rotWithShape="1">
            <a:blip r:embed="rId4">
              <a:alphaModFix/>
            </a:blip>
            <a:srcRect l="12500" t="68748" r="32856" b="14529"/>
            <a:stretch/>
          </p:blipFill>
          <p:spPr>
            <a:xfrm>
              <a:off x="24341" y="4915496"/>
              <a:ext cx="4125619" cy="1010045"/>
            </a:xfrm>
            <a:prstGeom prst="rect">
              <a:avLst/>
            </a:prstGeom>
            <a:noFill/>
            <a:ln>
              <a:noFill/>
            </a:ln>
          </p:spPr>
        </p:pic>
      </p:grpSp>
      <p:pic>
        <p:nvPicPr>
          <p:cNvPr id="155" name="Google Shape;155;p13"/>
          <p:cNvPicPr preferRelativeResize="0"/>
          <p:nvPr/>
        </p:nvPicPr>
        <p:blipFill rotWithShape="1">
          <a:blip r:embed="rId5">
            <a:alphaModFix/>
          </a:blip>
          <a:srcRect l="48701" t="23625" r="30821" b="52749"/>
          <a:stretch/>
        </p:blipFill>
        <p:spPr>
          <a:xfrm>
            <a:off x="5321637" y="5391687"/>
            <a:ext cx="2016124" cy="1308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4400" b="1">
              <a:solidFill>
                <a:srgbClr val="E40227"/>
              </a:solidFill>
              <a:latin typeface="Lato"/>
              <a:ea typeface="Lato"/>
              <a:cs typeface="Lato"/>
              <a:sym typeface="Lato"/>
            </a:endParaRPr>
          </a:p>
        </p:txBody>
      </p:sp>
      <p:sp>
        <p:nvSpPr>
          <p:cNvPr id="161" name="Google Shape;161;p1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Lato"/>
              <a:ea typeface="Lato"/>
              <a:cs typeface="Lato"/>
              <a:sym typeface="Lato"/>
            </a:endParaRPr>
          </a:p>
        </p:txBody>
      </p:sp>
      <p:pic>
        <p:nvPicPr>
          <p:cNvPr id="162" name="Google Shape;162;p14"/>
          <p:cNvPicPr preferRelativeResize="0"/>
          <p:nvPr/>
        </p:nvPicPr>
        <p:blipFill rotWithShape="1">
          <a:blip r:embed="rId3">
            <a:alphaModFix/>
          </a:blip>
          <a:srcRect/>
          <a:stretch/>
        </p:blipFill>
        <p:spPr>
          <a:xfrm>
            <a:off x="2143125" y="1217612"/>
            <a:ext cx="7367587" cy="48212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5"/>
          <p:cNvSpPr txBox="1">
            <a:spLocks noGrp="1"/>
          </p:cNvSpPr>
          <p:nvPr>
            <p:ph type="title"/>
          </p:nvPr>
        </p:nvSpPr>
        <p:spPr>
          <a:xfrm>
            <a:off x="1234624" y="188900"/>
            <a:ext cx="8987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40227"/>
              </a:buClr>
              <a:buSzPts val="2400"/>
              <a:buFont typeface="Lato"/>
              <a:buNone/>
            </a:pPr>
            <a:r>
              <a:rPr lang="en-US" sz="2400" b="1" i="0" u="none">
                <a:solidFill>
                  <a:srgbClr val="E40227"/>
                </a:solidFill>
                <a:latin typeface="Lato"/>
                <a:ea typeface="Lato"/>
                <a:cs typeface="Lato"/>
                <a:sym typeface="Lato"/>
              </a:rPr>
              <a:t>¿P</a:t>
            </a:r>
            <a:r>
              <a:rPr lang="en-US" sz="2400"/>
              <a:t>l</a:t>
            </a:r>
            <a:r>
              <a:rPr lang="en-US" sz="2400" b="1" i="0" u="none">
                <a:solidFill>
                  <a:srgbClr val="E40227"/>
                </a:solidFill>
                <a:latin typeface="Lato"/>
                <a:ea typeface="Lato"/>
                <a:cs typeface="Lato"/>
                <a:sym typeface="Lato"/>
              </a:rPr>
              <a:t>urilingüism</a:t>
            </a:r>
            <a:r>
              <a:rPr lang="en-US" sz="2400"/>
              <a:t>e</a:t>
            </a:r>
            <a:r>
              <a:rPr lang="en-US" sz="2400" b="1" i="0" u="none">
                <a:solidFill>
                  <a:srgbClr val="E40227"/>
                </a:solidFill>
                <a:latin typeface="Lato"/>
                <a:ea typeface="Lato"/>
                <a:cs typeface="Lato"/>
                <a:sym typeface="Lato"/>
              </a:rPr>
              <a:t>? </a:t>
            </a:r>
            <a:br>
              <a:rPr lang="en-US" sz="2400" b="1" i="0" u="none">
                <a:solidFill>
                  <a:srgbClr val="E40227"/>
                </a:solidFill>
                <a:latin typeface="Lato"/>
                <a:ea typeface="Lato"/>
                <a:cs typeface="Lato"/>
                <a:sym typeface="Lato"/>
              </a:rPr>
            </a:br>
            <a:r>
              <a:rPr lang="en-US" sz="2400" b="1" i="0" u="none">
                <a:solidFill>
                  <a:srgbClr val="E40227"/>
                </a:solidFill>
                <a:latin typeface="Lato"/>
                <a:ea typeface="Lato"/>
                <a:cs typeface="Lato"/>
                <a:sym typeface="Lato"/>
              </a:rPr>
              <a:t>Marc </a:t>
            </a:r>
            <a:r>
              <a:rPr lang="en-US" sz="2400"/>
              <a:t>c</a:t>
            </a:r>
            <a:r>
              <a:rPr lang="en-US" sz="2400" b="1" i="0" u="none">
                <a:solidFill>
                  <a:srgbClr val="E40227"/>
                </a:solidFill>
                <a:latin typeface="Lato"/>
                <a:ea typeface="Lato"/>
                <a:cs typeface="Lato"/>
                <a:sym typeface="Lato"/>
              </a:rPr>
              <a:t>omú </a:t>
            </a:r>
            <a:r>
              <a:rPr lang="en-US" sz="2400"/>
              <a:t>e</a:t>
            </a:r>
            <a:r>
              <a:rPr lang="en-US" sz="2400" b="1" i="0" u="none">
                <a:solidFill>
                  <a:srgbClr val="E40227"/>
                </a:solidFill>
                <a:latin typeface="Lato"/>
                <a:ea typeface="Lato"/>
                <a:cs typeface="Lato"/>
                <a:sym typeface="Lato"/>
              </a:rPr>
              <a:t>urope</a:t>
            </a:r>
            <a:r>
              <a:rPr lang="en-US" sz="2400"/>
              <a:t>u </a:t>
            </a:r>
            <a:r>
              <a:rPr lang="en-US" sz="2400" b="1" i="0" u="none">
                <a:solidFill>
                  <a:srgbClr val="E40227"/>
                </a:solidFill>
                <a:latin typeface="Lato"/>
                <a:ea typeface="Lato"/>
                <a:cs typeface="Lato"/>
                <a:sym typeface="Lato"/>
              </a:rPr>
              <a:t>de </a:t>
            </a:r>
            <a:r>
              <a:rPr lang="en-US" sz="2400"/>
              <a:t>r</a:t>
            </a:r>
            <a:r>
              <a:rPr lang="en-US" sz="2400" b="1" i="0" u="none">
                <a:solidFill>
                  <a:srgbClr val="E40227"/>
                </a:solidFill>
                <a:latin typeface="Lato"/>
                <a:ea typeface="Lato"/>
                <a:cs typeface="Lato"/>
                <a:sym typeface="Lato"/>
              </a:rPr>
              <a:t>efer</a:t>
            </a:r>
            <a:r>
              <a:rPr lang="en-US" sz="2400"/>
              <a:t>è</a:t>
            </a:r>
            <a:r>
              <a:rPr lang="en-US" sz="2400" b="1" i="0" u="none">
                <a:solidFill>
                  <a:srgbClr val="E40227"/>
                </a:solidFill>
                <a:latin typeface="Lato"/>
                <a:ea typeface="Lato"/>
                <a:cs typeface="Lato"/>
                <a:sym typeface="Lato"/>
              </a:rPr>
              <a:t>ncia </a:t>
            </a:r>
            <a:r>
              <a:rPr lang="en-US" sz="2400"/>
              <a:t>per</a:t>
            </a:r>
            <a:r>
              <a:rPr lang="en-US" sz="2400" b="1" i="0" u="none">
                <a:solidFill>
                  <a:srgbClr val="E40227"/>
                </a:solidFill>
                <a:latin typeface="Lato"/>
                <a:ea typeface="Lato"/>
                <a:cs typeface="Lato"/>
                <a:sym typeface="Lato"/>
              </a:rPr>
              <a:t> a l</a:t>
            </a:r>
            <a:r>
              <a:rPr lang="en-US" sz="2400"/>
              <a:t>e</a:t>
            </a:r>
            <a:r>
              <a:rPr lang="en-US" sz="2400" b="1" i="0" u="none">
                <a:solidFill>
                  <a:srgbClr val="E40227"/>
                </a:solidFill>
                <a:latin typeface="Lato"/>
                <a:ea typeface="Lato"/>
                <a:cs typeface="Lato"/>
                <a:sym typeface="Lato"/>
              </a:rPr>
              <a:t>s </a:t>
            </a:r>
            <a:r>
              <a:rPr lang="en-US" sz="2400"/>
              <a:t>l</a:t>
            </a:r>
            <a:r>
              <a:rPr lang="en-US" sz="2400" b="1" i="0" u="none">
                <a:solidFill>
                  <a:srgbClr val="E40227"/>
                </a:solidFill>
                <a:latin typeface="Lato"/>
                <a:ea typeface="Lato"/>
                <a:cs typeface="Lato"/>
                <a:sym typeface="Lato"/>
              </a:rPr>
              <a:t>leng</a:t>
            </a:r>
            <a:r>
              <a:rPr lang="en-US" sz="2400"/>
              <a:t>üe</a:t>
            </a:r>
            <a:r>
              <a:rPr lang="en-US" sz="2400" b="1" i="0" u="none">
                <a:solidFill>
                  <a:srgbClr val="E40227"/>
                </a:solidFill>
                <a:latin typeface="Lato"/>
                <a:ea typeface="Lato"/>
                <a:cs typeface="Lato"/>
                <a:sym typeface="Lato"/>
              </a:rPr>
              <a:t>s:</a:t>
            </a:r>
            <a:br>
              <a:rPr lang="en-US" sz="2400" b="1" i="0" u="none">
                <a:solidFill>
                  <a:srgbClr val="E40227"/>
                </a:solidFill>
                <a:latin typeface="Lato"/>
                <a:ea typeface="Lato"/>
                <a:cs typeface="Lato"/>
                <a:sym typeface="Lato"/>
              </a:rPr>
            </a:br>
            <a:r>
              <a:rPr lang="en-US" sz="2400"/>
              <a:t>aprenentatge</a:t>
            </a:r>
            <a:r>
              <a:rPr lang="en-US" sz="2400" b="1" i="0" u="none">
                <a:solidFill>
                  <a:srgbClr val="E40227"/>
                </a:solidFill>
                <a:latin typeface="Lato"/>
                <a:ea typeface="Lato"/>
                <a:cs typeface="Lato"/>
                <a:sym typeface="Lato"/>
              </a:rPr>
              <a:t>, </a:t>
            </a:r>
            <a:r>
              <a:rPr lang="en-US" sz="2400"/>
              <a:t>ensenyament</a:t>
            </a:r>
            <a:r>
              <a:rPr lang="en-US" sz="2400" b="1" i="0" u="none">
                <a:solidFill>
                  <a:srgbClr val="E40227"/>
                </a:solidFill>
                <a:latin typeface="Lato"/>
                <a:ea typeface="Lato"/>
                <a:cs typeface="Lato"/>
                <a:sym typeface="Lato"/>
              </a:rPr>
              <a:t>, </a:t>
            </a:r>
            <a:r>
              <a:rPr lang="en-US" sz="2400"/>
              <a:t>avaluació</a:t>
            </a:r>
            <a:r>
              <a:rPr lang="en-US" sz="2400" b="1" i="0" u="none">
                <a:solidFill>
                  <a:srgbClr val="E40227"/>
                </a:solidFill>
                <a:latin typeface="Lato"/>
                <a:ea typeface="Lato"/>
                <a:cs typeface="Lato"/>
                <a:sym typeface="Lato"/>
              </a:rPr>
              <a:t> (2001)</a:t>
            </a:r>
            <a:br>
              <a:rPr lang="en-US" sz="2400" b="1" i="0" u="none">
                <a:solidFill>
                  <a:srgbClr val="E40227"/>
                </a:solidFill>
                <a:latin typeface="Lato"/>
                <a:ea typeface="Lato"/>
                <a:cs typeface="Lato"/>
                <a:sym typeface="Lato"/>
              </a:rPr>
            </a:br>
            <a:r>
              <a:rPr lang="en-US" sz="1800" b="1" i="0" u="sng">
                <a:solidFill>
                  <a:srgbClr val="E40227"/>
                </a:solidFill>
                <a:hlinkClick r:id="rId3"/>
              </a:rPr>
              <a:t>https://cvc.cervantes.es/ensenanza/biblioteca_ele/marco/cvc_mer.pdf</a:t>
            </a:r>
            <a:endParaRPr/>
          </a:p>
        </p:txBody>
      </p:sp>
      <p:sp>
        <p:nvSpPr>
          <p:cNvPr id="168" name="Google Shape;168;p15"/>
          <p:cNvSpPr txBox="1">
            <a:spLocks noGrp="1"/>
          </p:cNvSpPr>
          <p:nvPr>
            <p:ph type="body" idx="1"/>
          </p:nvPr>
        </p:nvSpPr>
        <p:spPr>
          <a:xfrm>
            <a:off x="440950" y="1579375"/>
            <a:ext cx="9874200" cy="5846700"/>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chemeClr val="dk1"/>
              </a:buClr>
              <a:buSzPts val="2000"/>
              <a:buFont typeface="Arial"/>
              <a:buNone/>
            </a:pPr>
            <a:r>
              <a:rPr lang="en-US" sz="2000" b="0" i="0" u="none">
                <a:solidFill>
                  <a:schemeClr val="dk1"/>
                </a:solidFill>
                <a:latin typeface="Lato"/>
                <a:ea typeface="Lato"/>
                <a:cs typeface="Lato"/>
                <a:sym typeface="Lato"/>
              </a:rPr>
              <a:t>… “En situaciones distintas, una persona puede recurrir con flexibilidad a partes diferentes de esta competencia para conseguir una comunicación eficaz con un interlocutor concreto. Por ejemplo, los interlocutores pueden </a:t>
            </a:r>
            <a:r>
              <a:rPr lang="en-US" sz="2000" b="1" i="0" u="none">
                <a:solidFill>
                  <a:schemeClr val="dk1"/>
                </a:solidFill>
                <a:latin typeface="Lato"/>
                <a:ea typeface="Lato"/>
                <a:cs typeface="Lato"/>
                <a:sym typeface="Lato"/>
              </a:rPr>
              <a:t>cambiar de una lengua o un dialecto a otro</a:t>
            </a:r>
            <a:r>
              <a:rPr lang="en-US" sz="2000" b="0" i="0" u="none">
                <a:solidFill>
                  <a:schemeClr val="dk1"/>
                </a:solidFill>
                <a:latin typeface="Lato"/>
                <a:ea typeface="Lato"/>
                <a:cs typeface="Lato"/>
                <a:sym typeface="Lato"/>
              </a:rPr>
              <a:t>, explotando así la habilidad que tiene cada uno para expresarse en una lengua y para comprender otra. Una persona puede </a:t>
            </a:r>
            <a:r>
              <a:rPr lang="en-US" sz="2000" b="1" i="0" u="none">
                <a:solidFill>
                  <a:schemeClr val="dk1"/>
                </a:solidFill>
                <a:latin typeface="Lato"/>
                <a:ea typeface="Lato"/>
                <a:cs typeface="Lato"/>
                <a:sym typeface="Lato"/>
              </a:rPr>
              <a:t>recurrir al conocimiento de varias lenguas para dar sentido a un texto</a:t>
            </a:r>
            <a:r>
              <a:rPr lang="en-US" sz="2000" b="0" i="0" u="none">
                <a:solidFill>
                  <a:schemeClr val="dk1"/>
                </a:solidFill>
                <a:latin typeface="Lato"/>
                <a:ea typeface="Lato"/>
                <a:cs typeface="Lato"/>
                <a:sym typeface="Lato"/>
              </a:rPr>
              <a:t>, escrito e incluso hablado, en una lengua previamente «desconocida», reconociendo palabras de un fondo común internacional que aparecen con una forma nueva. Los que tengan algunos conocimientos, por muy escasos que sean, pueden utilizar esta competencia para </a:t>
            </a:r>
            <a:r>
              <a:rPr lang="en-US" sz="2000" b="1" i="0" u="none">
                <a:solidFill>
                  <a:schemeClr val="dk1"/>
                </a:solidFill>
                <a:latin typeface="Lato"/>
                <a:ea typeface="Lato"/>
                <a:cs typeface="Lato"/>
                <a:sym typeface="Lato"/>
              </a:rPr>
              <a:t>ayudar, sirviendo de mediadores </a:t>
            </a:r>
            <a:r>
              <a:rPr lang="en-US" sz="2000" b="0" i="0" u="none">
                <a:solidFill>
                  <a:schemeClr val="dk1"/>
                </a:solidFill>
                <a:latin typeface="Lato"/>
                <a:ea typeface="Lato"/>
                <a:cs typeface="Lato"/>
                <a:sym typeface="Lato"/>
              </a:rPr>
              <a:t>entre individuos que no tengan una lengua común y carezcan, por tanto, de la capacidad para comunicarse. En ausencia de mediador, estos individuos pueden conseguir algún grado de comunicación si ponen en juego la totalidad de su bagaje lingüístico, la experimentación con </a:t>
            </a:r>
            <a:r>
              <a:rPr lang="en-US" sz="2000" b="1" i="0" u="none">
                <a:solidFill>
                  <a:schemeClr val="dk1"/>
                </a:solidFill>
                <a:latin typeface="Lato"/>
                <a:ea typeface="Lato"/>
                <a:cs typeface="Lato"/>
                <a:sym typeface="Lato"/>
              </a:rPr>
              <a:t>formas alternativas de expresión en lenguas y dialectos diferentes</a:t>
            </a:r>
            <a:r>
              <a:rPr lang="en-US" sz="2000" b="0" i="0" u="none">
                <a:solidFill>
                  <a:schemeClr val="dk1"/>
                </a:solidFill>
                <a:latin typeface="Lato"/>
                <a:ea typeface="Lato"/>
                <a:cs typeface="Lato"/>
                <a:sym typeface="Lato"/>
              </a:rPr>
              <a:t>, la </a:t>
            </a:r>
            <a:r>
              <a:rPr lang="en-US" sz="2000" b="1" i="0" u="none">
                <a:solidFill>
                  <a:schemeClr val="dk1"/>
                </a:solidFill>
                <a:latin typeface="Lato"/>
                <a:ea typeface="Lato"/>
                <a:cs typeface="Lato"/>
                <a:sym typeface="Lato"/>
              </a:rPr>
              <a:t>utilización de recursos paralingüísticos (mímica, gestos, expresiones faciales, etc.) y la simplificación</a:t>
            </a:r>
            <a:r>
              <a:rPr lang="en-US" sz="2000" b="0" i="0" u="none">
                <a:solidFill>
                  <a:schemeClr val="dk1"/>
                </a:solidFill>
                <a:latin typeface="Lato"/>
                <a:ea typeface="Lato"/>
                <a:cs typeface="Lato"/>
                <a:sym typeface="Lato"/>
              </a:rPr>
              <a:t> radical del uso de la lengua.” </a:t>
            </a:r>
            <a:r>
              <a:rPr lang="en-US" sz="1400" b="0" i="0" u="none">
                <a:solidFill>
                  <a:schemeClr val="dk1"/>
                </a:solidFill>
                <a:latin typeface="Lato"/>
                <a:ea typeface="Lato"/>
                <a:cs typeface="Lato"/>
                <a:sym typeface="Lato"/>
              </a:rPr>
              <a:t>(p. 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6"/>
          <p:cNvSpPr txBox="1">
            <a:spLocks noGrp="1"/>
          </p:cNvSpPr>
          <p:nvPr>
            <p:ph type="body" idx="1"/>
          </p:nvPr>
        </p:nvSpPr>
        <p:spPr>
          <a:xfrm>
            <a:off x="838200" y="1087823"/>
            <a:ext cx="10515600" cy="5089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en-US" sz="4000"/>
              <a:t>Només funciona entre llengües romàniques</a:t>
            </a:r>
            <a:r>
              <a:rPr lang="en-US" sz="4000" b="0" i="0" u="none">
                <a:solidFill>
                  <a:schemeClr val="dk1"/>
                </a:solidFill>
                <a:latin typeface="Lato"/>
                <a:ea typeface="Lato"/>
                <a:cs typeface="Lato"/>
                <a:sym typeface="Lato"/>
              </a:rPr>
              <a:t>?</a:t>
            </a:r>
            <a:endParaRPr sz="4000"/>
          </a:p>
        </p:txBody>
      </p:sp>
      <p:pic>
        <p:nvPicPr>
          <p:cNvPr id="174" name="Google Shape;174;p16"/>
          <p:cNvPicPr preferRelativeResize="0"/>
          <p:nvPr/>
        </p:nvPicPr>
        <p:blipFill>
          <a:blip r:embed="rId3">
            <a:alphaModFix/>
          </a:blip>
          <a:stretch>
            <a:fillRect/>
          </a:stretch>
        </p:blipFill>
        <p:spPr>
          <a:xfrm>
            <a:off x="3881425" y="2118600"/>
            <a:ext cx="3639200" cy="363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7"/>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a:t>
            </a:r>
            <a:endParaRPr/>
          </a:p>
        </p:txBody>
      </p:sp>
      <p:sp>
        <p:nvSpPr>
          <p:cNvPr id="180" name="Google Shape;180;p1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Listiac - Linguistically Sensitive Teaching in All Classrooms</a:t>
            </a:r>
            <a:endParaRPr/>
          </a:p>
        </p:txBody>
      </p:sp>
      <p:sp>
        <p:nvSpPr>
          <p:cNvPr id="181" name="Google Shape;181;p17"/>
          <p:cNvSpPr txBox="1"/>
          <p:nvPr/>
        </p:nvSpPr>
        <p:spPr>
          <a:xfrm>
            <a:off x="2336575" y="53890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40227"/>
              </a:buClr>
              <a:buSzPts val="3600"/>
              <a:buFont typeface="Lato"/>
              <a:buNone/>
            </a:pPr>
            <a:r>
              <a:rPr lang="en-US" sz="3600" b="1" i="0" u="none">
                <a:solidFill>
                  <a:srgbClr val="E40227"/>
                </a:solidFill>
                <a:latin typeface="Lato"/>
                <a:ea typeface="Lato"/>
                <a:cs typeface="Lato"/>
                <a:sym typeface="Lato"/>
              </a:rPr>
              <a:t>4. Pràctica. Activitat 2, perfil dinamitzadora</a:t>
            </a:r>
            <a:endParaRPr/>
          </a:p>
        </p:txBody>
      </p:sp>
      <p:pic>
        <p:nvPicPr>
          <p:cNvPr id="182" name="Google Shape;182;p17"/>
          <p:cNvPicPr preferRelativeResize="0"/>
          <p:nvPr/>
        </p:nvPicPr>
        <p:blipFill rotWithShape="1">
          <a:blip r:embed="rId3">
            <a:alphaModFix/>
          </a:blip>
          <a:srcRect/>
          <a:stretch/>
        </p:blipFill>
        <p:spPr>
          <a:xfrm>
            <a:off x="1812912" y="0"/>
            <a:ext cx="10379076" cy="6858001"/>
          </a:xfrm>
          <a:prstGeom prst="rect">
            <a:avLst/>
          </a:prstGeom>
          <a:noFill/>
          <a:ln>
            <a:noFill/>
          </a:ln>
        </p:spPr>
      </p:pic>
      <p:pic>
        <p:nvPicPr>
          <p:cNvPr id="183" name="Google Shape;183;p17"/>
          <p:cNvPicPr preferRelativeResize="0"/>
          <p:nvPr/>
        </p:nvPicPr>
        <p:blipFill>
          <a:blip r:embed="rId4">
            <a:alphaModFix/>
          </a:blip>
          <a:stretch>
            <a:fillRect/>
          </a:stretch>
        </p:blipFill>
        <p:spPr>
          <a:xfrm>
            <a:off x="363200" y="4593375"/>
            <a:ext cx="1569400" cy="1569400"/>
          </a:xfrm>
          <a:prstGeom prst="rect">
            <a:avLst/>
          </a:prstGeom>
          <a:noFill/>
          <a:ln>
            <a:noFill/>
          </a:ln>
        </p:spPr>
      </p:pic>
      <p:sp>
        <p:nvSpPr>
          <p:cNvPr id="184" name="Google Shape;184;p17"/>
          <p:cNvSpPr txBox="1"/>
          <p:nvPr/>
        </p:nvSpPr>
        <p:spPr>
          <a:xfrm>
            <a:off x="92600" y="2813800"/>
            <a:ext cx="1839900" cy="1053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Lato"/>
              <a:buNone/>
            </a:pPr>
            <a:r>
              <a:rPr lang="en-US" sz="2000"/>
              <a:t>menti.com codi:</a:t>
            </a:r>
            <a:r>
              <a:rPr lang="en-US" sz="1300"/>
              <a:t> </a:t>
            </a:r>
            <a:r>
              <a:rPr lang="en-US" sz="2000">
                <a:solidFill>
                  <a:schemeClr val="dk1"/>
                </a:solidFill>
                <a:highlight>
                  <a:srgbClr val="FFFFFF"/>
                </a:highlight>
              </a:rPr>
              <a:t>60 87 77</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18"/>
          <p:cNvGraphicFramePr/>
          <p:nvPr/>
        </p:nvGraphicFramePr>
        <p:xfrm>
          <a:off x="524387" y="1989137"/>
          <a:ext cx="10008950" cy="4265610"/>
        </p:xfrm>
        <a:graphic>
          <a:graphicData uri="http://schemas.openxmlformats.org/drawingml/2006/table">
            <a:tbl>
              <a:tblPr>
                <a:noFill/>
                <a:tableStyleId>{D2592C20-82AF-4772-AAFF-0D4863E59469}</a:tableStyleId>
              </a:tblPr>
              <a:tblGrid>
                <a:gridCol w="2828200">
                  <a:extLst>
                    <a:ext uri="{9D8B030D-6E8A-4147-A177-3AD203B41FA5}">
                      <a16:colId xmlns:a16="http://schemas.microsoft.com/office/drawing/2014/main" xmlns="" val="20000"/>
                    </a:ext>
                  </a:extLst>
                </a:gridCol>
                <a:gridCol w="435350">
                  <a:extLst>
                    <a:ext uri="{9D8B030D-6E8A-4147-A177-3AD203B41FA5}">
                      <a16:colId xmlns:a16="http://schemas.microsoft.com/office/drawing/2014/main" xmlns="" val="20001"/>
                    </a:ext>
                  </a:extLst>
                </a:gridCol>
                <a:gridCol w="3134925">
                  <a:extLst>
                    <a:ext uri="{9D8B030D-6E8A-4147-A177-3AD203B41FA5}">
                      <a16:colId xmlns:a16="http://schemas.microsoft.com/office/drawing/2014/main" xmlns="" val="20002"/>
                    </a:ext>
                  </a:extLst>
                </a:gridCol>
                <a:gridCol w="435350">
                  <a:extLst>
                    <a:ext uri="{9D8B030D-6E8A-4147-A177-3AD203B41FA5}">
                      <a16:colId xmlns:a16="http://schemas.microsoft.com/office/drawing/2014/main" xmlns="" val="20003"/>
                    </a:ext>
                  </a:extLst>
                </a:gridCol>
                <a:gridCol w="3175125">
                  <a:extLst>
                    <a:ext uri="{9D8B030D-6E8A-4147-A177-3AD203B41FA5}">
                      <a16:colId xmlns:a16="http://schemas.microsoft.com/office/drawing/2014/main" xmlns="" val="20004"/>
                    </a:ext>
                  </a:extLst>
                </a:gridCol>
              </a:tblGrid>
              <a:tr h="378875">
                <a:tc gridSpan="5">
                  <a:txBody>
                    <a:bodyPr/>
                    <a:lstStyle/>
                    <a:p>
                      <a:pPr marL="0" marR="0" lvl="0" indent="0" algn="ctr" rtl="0">
                        <a:lnSpc>
                          <a:spcPct val="100000"/>
                        </a:lnSpc>
                        <a:spcBef>
                          <a:spcPts val="0"/>
                        </a:spcBef>
                        <a:spcAft>
                          <a:spcPts val="0"/>
                        </a:spcAft>
                        <a:buClr>
                          <a:srgbClr val="FF8000"/>
                        </a:buClr>
                        <a:buSzPts val="2000"/>
                        <a:buFont typeface="Candara"/>
                        <a:buNone/>
                      </a:pPr>
                      <a:r>
                        <a:rPr lang="en-US" sz="2400" b="1" i="0" u="none" strike="noStrike" cap="none">
                          <a:solidFill>
                            <a:srgbClr val="FF8000"/>
                          </a:solidFill>
                          <a:latin typeface="Candara"/>
                          <a:ea typeface="Candara"/>
                          <a:cs typeface="Candara"/>
                          <a:sym typeface="Candara"/>
                        </a:rPr>
                        <a:t>Possibles </a:t>
                      </a:r>
                      <a:r>
                        <a:rPr lang="en-US" sz="2400" b="1">
                          <a:solidFill>
                            <a:srgbClr val="FF8000"/>
                          </a:solidFill>
                          <a:latin typeface="Candara"/>
                          <a:ea typeface="Candara"/>
                          <a:cs typeface="Candara"/>
                          <a:sym typeface="Candara"/>
                        </a:rPr>
                        <a:t>estratègies per superar un obstacle comunicatiu</a:t>
                      </a:r>
                      <a:endParaRPr sz="1800"/>
                    </a:p>
                  </a:txBody>
                  <a:tcPr marL="91450" marR="91450" marT="45725" marB="45725"/>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10000"/>
                  </a:ext>
                </a:extLst>
              </a:tr>
              <a:tr h="371475">
                <a:tc gridSpan="5">
                  <a:txBody>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a:txBody>
                  <a:tcPr marL="91450" marR="91450" marT="45725" marB="45725"/>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10001"/>
                  </a:ext>
                </a:extLst>
              </a:tr>
              <a:tr h="2065325">
                <a:tc>
                  <a:txBody>
                    <a:bodyPr/>
                    <a:lstStyle/>
                    <a:p>
                      <a:pPr marL="0" marR="0" lvl="0" indent="0" algn="ctr" rtl="0">
                        <a:lnSpc>
                          <a:spcPct val="100000"/>
                        </a:lnSpc>
                        <a:spcBef>
                          <a:spcPts val="0"/>
                        </a:spcBef>
                        <a:spcAft>
                          <a:spcPts val="0"/>
                        </a:spcAft>
                        <a:buClr>
                          <a:srgbClr val="800080"/>
                        </a:buClr>
                        <a:buSzPts val="1600"/>
                        <a:buFont typeface="Candara"/>
                        <a:buNone/>
                      </a:pPr>
                      <a:r>
                        <a:rPr lang="en-US" sz="1700" b="1">
                          <a:solidFill>
                            <a:srgbClr val="800080"/>
                          </a:solidFill>
                          <a:latin typeface="Candara"/>
                          <a:ea typeface="Candara"/>
                          <a:cs typeface="Candara"/>
                          <a:sym typeface="Candara"/>
                        </a:rPr>
                        <a:t>Reducció o </a:t>
                      </a:r>
                      <a:r>
                        <a:rPr lang="en-US" sz="1700" b="1" i="0" u="none">
                          <a:solidFill>
                            <a:srgbClr val="800080"/>
                          </a:solidFill>
                          <a:latin typeface="Candara"/>
                          <a:ea typeface="Candara"/>
                          <a:cs typeface="Candara"/>
                          <a:sym typeface="Candara"/>
                        </a:rPr>
                        <a:t> simplificació</a:t>
                      </a:r>
                      <a:r>
                        <a:rPr lang="en-US" sz="1700" b="1" i="0" u="none">
                          <a:solidFill>
                            <a:srgbClr val="1F497D"/>
                          </a:solidFill>
                          <a:latin typeface="Candara"/>
                          <a:ea typeface="Candara"/>
                          <a:cs typeface="Candara"/>
                          <a:sym typeface="Candara"/>
                        </a:rPr>
                        <a:t> </a:t>
                      </a:r>
                      <a:endParaRPr sz="1500"/>
                    </a:p>
                    <a:p>
                      <a:pPr marL="0" marR="0" lvl="0" indent="0" algn="ctr" rtl="0">
                        <a:lnSpc>
                          <a:spcPct val="100000"/>
                        </a:lnSpc>
                        <a:spcBef>
                          <a:spcPts val="0"/>
                        </a:spcBef>
                        <a:spcAft>
                          <a:spcPts val="0"/>
                        </a:spcAft>
                        <a:buClr>
                          <a:schemeClr val="dk1"/>
                        </a:buClr>
                        <a:buSzPts val="1600"/>
                        <a:buFont typeface="Candara"/>
                        <a:buNone/>
                      </a:pPr>
                      <a:r>
                        <a:rPr lang="en-US" sz="1700" b="0" i="0" u="none">
                          <a:solidFill>
                            <a:schemeClr val="dk1"/>
                          </a:solidFill>
                          <a:latin typeface="Candara"/>
                          <a:ea typeface="Candara"/>
                          <a:cs typeface="Candara"/>
                          <a:sym typeface="Candara"/>
                        </a:rPr>
                        <a:t>del vocabulari, de l</a:t>
                      </a:r>
                      <a:r>
                        <a:rPr lang="en-US" sz="1700">
                          <a:solidFill>
                            <a:schemeClr val="dk1"/>
                          </a:solidFill>
                          <a:latin typeface="Candara"/>
                          <a:ea typeface="Candara"/>
                          <a:cs typeface="Candara"/>
                          <a:sym typeface="Candara"/>
                        </a:rPr>
                        <a:t>e</a:t>
                      </a:r>
                      <a:r>
                        <a:rPr lang="en-US" sz="1700" b="0" i="0" u="none">
                          <a:solidFill>
                            <a:schemeClr val="dk1"/>
                          </a:solidFill>
                          <a:latin typeface="Candara"/>
                          <a:ea typeface="Candara"/>
                          <a:cs typeface="Candara"/>
                          <a:sym typeface="Candara"/>
                        </a:rPr>
                        <a:t>s form</a:t>
                      </a:r>
                      <a:r>
                        <a:rPr lang="en-US" sz="1700">
                          <a:solidFill>
                            <a:schemeClr val="dk1"/>
                          </a:solidFill>
                          <a:latin typeface="Candara"/>
                          <a:ea typeface="Candara"/>
                          <a:cs typeface="Candara"/>
                          <a:sym typeface="Candara"/>
                        </a:rPr>
                        <a:t>e</a:t>
                      </a:r>
                      <a:r>
                        <a:rPr lang="en-US" sz="1700" b="0" i="0" u="none">
                          <a:solidFill>
                            <a:schemeClr val="dk1"/>
                          </a:solidFill>
                          <a:latin typeface="Candara"/>
                          <a:ea typeface="Candara"/>
                          <a:cs typeface="Candara"/>
                          <a:sym typeface="Candara"/>
                        </a:rPr>
                        <a:t>s </a:t>
                      </a:r>
                      <a:r>
                        <a:rPr lang="en-US" sz="1700">
                          <a:solidFill>
                            <a:schemeClr val="dk1"/>
                          </a:solidFill>
                          <a:latin typeface="Candara"/>
                          <a:ea typeface="Candara"/>
                          <a:cs typeface="Candara"/>
                          <a:sym typeface="Candara"/>
                        </a:rPr>
                        <a:t>i dels</a:t>
                      </a:r>
                      <a:r>
                        <a:rPr lang="en-US" sz="1700" b="0" i="0" u="none">
                          <a:solidFill>
                            <a:schemeClr val="dk1"/>
                          </a:solidFill>
                          <a:latin typeface="Candara"/>
                          <a:ea typeface="Candara"/>
                          <a:cs typeface="Candara"/>
                          <a:sym typeface="Candara"/>
                        </a:rPr>
                        <a:t> continguts</a:t>
                      </a:r>
                      <a:r>
                        <a:rPr lang="en-US" sz="1700">
                          <a:solidFill>
                            <a:schemeClr val="dk1"/>
                          </a:solidFill>
                          <a:latin typeface="Candara"/>
                          <a:ea typeface="Candara"/>
                          <a:cs typeface="Candara"/>
                          <a:sym typeface="Candara"/>
                        </a:rPr>
                        <a:t> del missatge</a:t>
                      </a:r>
                      <a:r>
                        <a:rPr lang="en-US" sz="1700" b="0" i="0" u="none">
                          <a:solidFill>
                            <a:schemeClr val="dk1"/>
                          </a:solidFill>
                          <a:latin typeface="Candara"/>
                          <a:ea typeface="Candara"/>
                          <a:cs typeface="Candara"/>
                          <a:sym typeface="Candara"/>
                        </a:rPr>
                        <a:t> </a:t>
                      </a:r>
                      <a:endParaRPr sz="1500"/>
                    </a:p>
                  </a:txBody>
                  <a:tcPr marL="91450" marR="91450" marT="45725" marB="45725"/>
                </a:tc>
                <a:tc>
                  <a:txBody>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a:txBody>
                  <a:tcPr marL="91450" marR="91450" marT="45725" marB="45725"/>
                </a:tc>
                <a:tc>
                  <a:txBody>
                    <a:bodyPr/>
                    <a:lstStyle/>
                    <a:p>
                      <a:pPr marL="0" marR="0" lvl="0" indent="0" algn="ctr" rtl="0">
                        <a:lnSpc>
                          <a:spcPct val="100000"/>
                        </a:lnSpc>
                        <a:spcBef>
                          <a:spcPts val="0"/>
                        </a:spcBef>
                        <a:spcAft>
                          <a:spcPts val="0"/>
                        </a:spcAft>
                        <a:buClr>
                          <a:srgbClr val="800080"/>
                        </a:buClr>
                        <a:buSzPts val="1600"/>
                        <a:buFont typeface="Candara"/>
                        <a:buNone/>
                      </a:pPr>
                      <a:r>
                        <a:rPr lang="en-US" sz="1700" b="1" i="0" u="none">
                          <a:solidFill>
                            <a:srgbClr val="800080"/>
                          </a:solidFill>
                          <a:latin typeface="Candara"/>
                          <a:ea typeface="Candara"/>
                          <a:cs typeface="Candara"/>
                          <a:sym typeface="Candara"/>
                        </a:rPr>
                        <a:t>Substitució: </a:t>
                      </a:r>
                      <a:endParaRPr sz="1500"/>
                    </a:p>
                    <a:p>
                      <a:pPr marL="0" marR="0" lvl="0" indent="0" algn="ctr" rtl="0">
                        <a:lnSpc>
                          <a:spcPct val="100000"/>
                        </a:lnSpc>
                        <a:spcBef>
                          <a:spcPts val="0"/>
                        </a:spcBef>
                        <a:spcAft>
                          <a:spcPts val="0"/>
                        </a:spcAft>
                        <a:buClr>
                          <a:schemeClr val="dk1"/>
                        </a:buClr>
                        <a:buSzPts val="1600"/>
                        <a:buFont typeface="Candara"/>
                        <a:buNone/>
                      </a:pPr>
                      <a:r>
                        <a:rPr lang="en-US" sz="1700" b="0" i="0" u="none">
                          <a:solidFill>
                            <a:schemeClr val="dk1"/>
                          </a:solidFill>
                          <a:latin typeface="Candara"/>
                          <a:ea typeface="Candara"/>
                          <a:cs typeface="Candara"/>
                          <a:sym typeface="Candara"/>
                        </a:rPr>
                        <a:t>Utilitzar </a:t>
                      </a:r>
                      <a:r>
                        <a:rPr lang="en-US" sz="1700">
                          <a:solidFill>
                            <a:schemeClr val="dk1"/>
                          </a:solidFill>
                          <a:latin typeface="Candara"/>
                          <a:ea typeface="Candara"/>
                          <a:cs typeface="Candara"/>
                          <a:sym typeface="Candara"/>
                        </a:rPr>
                        <a:t>altres llengües que ja coneix o altres recursos comunicatius</a:t>
                      </a:r>
                      <a:r>
                        <a:rPr lang="en-US" sz="1700" b="0" i="0" u="none">
                          <a:solidFill>
                            <a:schemeClr val="dk1"/>
                          </a:solidFill>
                          <a:latin typeface="Candara"/>
                          <a:ea typeface="Candara"/>
                          <a:cs typeface="Candara"/>
                          <a:sym typeface="Candara"/>
                        </a:rPr>
                        <a:t> (</a:t>
                      </a:r>
                      <a:r>
                        <a:rPr lang="en-US" sz="1700" b="0" i="1" u="none">
                          <a:solidFill>
                            <a:schemeClr val="dk1"/>
                          </a:solidFill>
                          <a:latin typeface="Candara"/>
                          <a:ea typeface="Candara"/>
                          <a:cs typeface="Candara"/>
                          <a:sym typeface="Candara"/>
                        </a:rPr>
                        <a:t>gestos, etc.</a:t>
                      </a:r>
                      <a:r>
                        <a:rPr lang="en-US" sz="1700" b="0" i="0" u="none">
                          <a:solidFill>
                            <a:schemeClr val="dk1"/>
                          </a:solidFill>
                          <a:latin typeface="Candara"/>
                          <a:ea typeface="Candara"/>
                          <a:cs typeface="Candara"/>
                          <a:sym typeface="Candara"/>
                        </a:rPr>
                        <a:t>)</a:t>
                      </a:r>
                      <a:endParaRPr sz="1500"/>
                    </a:p>
                  </a:txBody>
                  <a:tcPr marL="91450" marR="91450" marT="45725" marB="45725"/>
                </a:tc>
                <a:tc>
                  <a:txBody>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a:txBody>
                  <a:tcPr marL="91450" marR="91450" marT="45725" marB="45725"/>
                </a:tc>
                <a:tc>
                  <a:txBody>
                    <a:bodyPr/>
                    <a:lstStyle/>
                    <a:p>
                      <a:pPr marL="0" marR="0" lvl="0" indent="0" algn="ctr" rtl="0">
                        <a:lnSpc>
                          <a:spcPct val="100000"/>
                        </a:lnSpc>
                        <a:spcBef>
                          <a:spcPts val="0"/>
                        </a:spcBef>
                        <a:spcAft>
                          <a:spcPts val="0"/>
                        </a:spcAft>
                        <a:buClr>
                          <a:srgbClr val="800080"/>
                        </a:buClr>
                        <a:buSzPts val="1600"/>
                        <a:buFont typeface="Candara"/>
                        <a:buNone/>
                      </a:pPr>
                      <a:r>
                        <a:rPr lang="en-US" sz="1700" b="1" i="0" u="none">
                          <a:solidFill>
                            <a:srgbClr val="800080"/>
                          </a:solidFill>
                          <a:latin typeface="Candara"/>
                          <a:ea typeface="Candara"/>
                          <a:cs typeface="Candara"/>
                          <a:sym typeface="Candara"/>
                        </a:rPr>
                        <a:t>Invenció: </a:t>
                      </a:r>
                      <a:endParaRPr sz="1500"/>
                    </a:p>
                    <a:p>
                      <a:pPr marL="0" marR="0" lvl="0" indent="0" algn="ctr" rtl="0">
                        <a:lnSpc>
                          <a:spcPct val="100000"/>
                        </a:lnSpc>
                        <a:spcBef>
                          <a:spcPts val="0"/>
                        </a:spcBef>
                        <a:spcAft>
                          <a:spcPts val="0"/>
                        </a:spcAft>
                        <a:buClr>
                          <a:schemeClr val="dk1"/>
                        </a:buClr>
                        <a:buSzPts val="1600"/>
                        <a:buFont typeface="Candara"/>
                        <a:buNone/>
                      </a:pPr>
                      <a:r>
                        <a:rPr lang="en-US" sz="1700" b="0" i="0" u="none">
                          <a:solidFill>
                            <a:schemeClr val="dk1"/>
                          </a:solidFill>
                          <a:latin typeface="Candara"/>
                          <a:ea typeface="Candara"/>
                          <a:cs typeface="Candara"/>
                          <a:sym typeface="Candara"/>
                        </a:rPr>
                        <a:t>Buscar solucions aproximad</a:t>
                      </a:r>
                      <a:r>
                        <a:rPr lang="en-US" sz="1700">
                          <a:solidFill>
                            <a:schemeClr val="dk1"/>
                          </a:solidFill>
                          <a:latin typeface="Candara"/>
                          <a:ea typeface="Candara"/>
                          <a:cs typeface="Candara"/>
                          <a:sym typeface="Candara"/>
                        </a:rPr>
                        <a:t>e</a:t>
                      </a:r>
                      <a:r>
                        <a:rPr lang="en-US" sz="1700" b="0" i="0" u="none">
                          <a:solidFill>
                            <a:schemeClr val="dk1"/>
                          </a:solidFill>
                          <a:latin typeface="Candara"/>
                          <a:ea typeface="Candara"/>
                          <a:cs typeface="Candara"/>
                          <a:sym typeface="Candara"/>
                        </a:rPr>
                        <a:t>s / </a:t>
                      </a:r>
                      <a:r>
                        <a:rPr lang="en-US" sz="1700">
                          <a:solidFill>
                            <a:schemeClr val="dk1"/>
                          </a:solidFill>
                          <a:latin typeface="Candara"/>
                          <a:ea typeface="Candara"/>
                          <a:cs typeface="Candara"/>
                          <a:sym typeface="Candara"/>
                        </a:rPr>
                        <a:t>creatives sense abandonar la llengua</a:t>
                      </a:r>
                      <a:r>
                        <a:rPr lang="en-US" sz="1700" b="0" i="0" u="none">
                          <a:solidFill>
                            <a:schemeClr val="dk1"/>
                          </a:solidFill>
                          <a:latin typeface="Candara"/>
                          <a:ea typeface="Candara"/>
                          <a:cs typeface="Candara"/>
                          <a:sym typeface="Candara"/>
                        </a:rPr>
                        <a:t> meta (‘inventar’ </a:t>
                      </a:r>
                      <a:r>
                        <a:rPr lang="en-US" sz="1700">
                          <a:solidFill>
                            <a:schemeClr val="dk1"/>
                          </a:solidFill>
                          <a:latin typeface="Candara"/>
                          <a:ea typeface="Candara"/>
                          <a:cs typeface="Candara"/>
                          <a:sym typeface="Candara"/>
                        </a:rPr>
                        <a:t>paraules</a:t>
                      </a:r>
                      <a:r>
                        <a:rPr lang="en-US" sz="1700" b="0" i="0" u="none">
                          <a:solidFill>
                            <a:schemeClr val="dk1"/>
                          </a:solidFill>
                          <a:latin typeface="Candara"/>
                          <a:ea typeface="Candara"/>
                          <a:cs typeface="Candara"/>
                          <a:sym typeface="Candara"/>
                        </a:rPr>
                        <a:t>, </a:t>
                      </a:r>
                      <a:r>
                        <a:rPr lang="en-US" sz="1700">
                          <a:solidFill>
                            <a:schemeClr val="dk1"/>
                          </a:solidFill>
                          <a:latin typeface="Candara"/>
                          <a:ea typeface="Candara"/>
                          <a:cs typeface="Candara"/>
                          <a:sym typeface="Candara"/>
                        </a:rPr>
                        <a:t>fer</a:t>
                      </a:r>
                      <a:r>
                        <a:rPr lang="en-US" sz="1700" b="0" i="0" u="none">
                          <a:solidFill>
                            <a:schemeClr val="dk1"/>
                          </a:solidFill>
                          <a:latin typeface="Candara"/>
                          <a:ea typeface="Candara"/>
                          <a:cs typeface="Candara"/>
                          <a:sym typeface="Candara"/>
                        </a:rPr>
                        <a:t> descripcions…) </a:t>
                      </a:r>
                      <a:endParaRPr sz="1500"/>
                    </a:p>
                  </a:txBody>
                  <a:tcPr marL="91450" marR="91450" marT="45725" marB="45725"/>
                </a:tc>
                <a:extLst>
                  <a:ext uri="{0D108BD9-81ED-4DB2-BD59-A6C34878D82A}">
                    <a16:rowId xmlns:a16="http://schemas.microsoft.com/office/drawing/2014/main" xmlns="" val="10002"/>
                  </a:ext>
                </a:extLst>
              </a:tr>
              <a:tr h="1371600">
                <a:tc gridSpan="5">
                  <a:txBody>
                    <a:bodyPr/>
                    <a:lstStyle/>
                    <a:p>
                      <a:pPr marL="0" marR="0" lvl="0" indent="0" algn="ctr" rtl="0">
                        <a:lnSpc>
                          <a:spcPct val="100000"/>
                        </a:lnSpc>
                        <a:spcBef>
                          <a:spcPts val="0"/>
                        </a:spcBef>
                        <a:spcAft>
                          <a:spcPts val="0"/>
                        </a:spcAft>
                        <a:buClr>
                          <a:srgbClr val="FF8000"/>
                        </a:buClr>
                        <a:buSzPts val="1800"/>
                        <a:buFont typeface="Candara"/>
                        <a:buNone/>
                      </a:pPr>
                      <a:r>
                        <a:rPr lang="en-US" sz="1800" b="1" i="1">
                          <a:solidFill>
                            <a:srgbClr val="FF8000"/>
                          </a:solidFill>
                          <a:latin typeface="Candara"/>
                          <a:ea typeface="Candara"/>
                          <a:cs typeface="Candara"/>
                          <a:sym typeface="Candara"/>
                        </a:rPr>
                        <a:t>Més favorables per aprendre llengües i desenvolupar la competència comunicativa</a:t>
                      </a:r>
                      <a:r>
                        <a:rPr lang="en-US" sz="1800" b="1" i="1" u="none">
                          <a:solidFill>
                            <a:srgbClr val="FF8000"/>
                          </a:solidFill>
                          <a:latin typeface="Candara"/>
                          <a:ea typeface="Candara"/>
                          <a:cs typeface="Candara"/>
                          <a:sym typeface="Candara"/>
                        </a:rPr>
                        <a:t> plurilingüe</a:t>
                      </a:r>
                      <a:endParaRPr/>
                    </a:p>
                    <a:p>
                      <a:pPr marL="0" marR="0" lvl="0" indent="0" algn="ctr" rtl="0">
                        <a:lnSpc>
                          <a:spcPct val="100000"/>
                        </a:lnSpc>
                        <a:spcBef>
                          <a:spcPts val="0"/>
                        </a:spcBef>
                        <a:spcAft>
                          <a:spcPts val="0"/>
                        </a:spcAft>
                        <a:buClr>
                          <a:schemeClr val="dk1"/>
                        </a:buClr>
                        <a:buSzPts val="1600"/>
                        <a:buFont typeface="Lato"/>
                        <a:buNone/>
                      </a:pPr>
                      <a:endParaRPr sz="1600" b="1" i="1" u="none">
                        <a:solidFill>
                          <a:srgbClr val="FF8000"/>
                        </a:solidFill>
                        <a:latin typeface="Candara"/>
                        <a:ea typeface="Candara"/>
                        <a:cs typeface="Candara"/>
                        <a:sym typeface="Candara"/>
                      </a:endParaRPr>
                    </a:p>
                    <a:p>
                      <a:pPr marL="0" marR="0" lvl="0" indent="0" algn="ctr" rtl="0">
                        <a:lnSpc>
                          <a:spcPct val="100000"/>
                        </a:lnSpc>
                        <a:spcBef>
                          <a:spcPts val="0"/>
                        </a:spcBef>
                        <a:spcAft>
                          <a:spcPts val="0"/>
                        </a:spcAft>
                        <a:buClr>
                          <a:srgbClr val="800080"/>
                        </a:buClr>
                        <a:buSzPts val="1600"/>
                        <a:buFont typeface="Candara"/>
                        <a:buNone/>
                      </a:pPr>
                      <a:r>
                        <a:rPr lang="en-US" sz="1600" b="1">
                          <a:solidFill>
                            <a:srgbClr val="800080"/>
                          </a:solidFill>
                          <a:latin typeface="Candara"/>
                          <a:ea typeface="Candara"/>
                          <a:cs typeface="Candara"/>
                          <a:sym typeface="Candara"/>
                        </a:rPr>
                        <a:t>Fent servir els nostres recursos p</a:t>
                      </a:r>
                      <a:r>
                        <a:rPr lang="en-US" sz="1600" b="1" i="0" u="none">
                          <a:solidFill>
                            <a:srgbClr val="800080"/>
                          </a:solidFill>
                          <a:latin typeface="Candara"/>
                          <a:ea typeface="Candara"/>
                          <a:cs typeface="Candara"/>
                          <a:sym typeface="Candara"/>
                        </a:rPr>
                        <a:t>lurilingües ap</a:t>
                      </a:r>
                      <a:r>
                        <a:rPr lang="en-US" sz="1600" b="1">
                          <a:solidFill>
                            <a:srgbClr val="800080"/>
                          </a:solidFill>
                          <a:latin typeface="Candara"/>
                          <a:ea typeface="Candara"/>
                          <a:cs typeface="Candara"/>
                          <a:sym typeface="Candara"/>
                        </a:rPr>
                        <a:t>renem noves llengües i desenvolupem la nostra competència plurilingüe</a:t>
                      </a:r>
                      <a:endParaRPr/>
                    </a:p>
                  </a:txBody>
                  <a:tcPr marL="91450" marR="91450" marT="45725" marB="45725"/>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10003"/>
                  </a:ext>
                </a:extLst>
              </a:tr>
            </a:tbl>
          </a:graphicData>
        </a:graphic>
      </p:graphicFrame>
      <p:sp>
        <p:nvSpPr>
          <p:cNvPr id="190" name="Google Shape;190;p18"/>
          <p:cNvSpPr/>
          <p:nvPr/>
        </p:nvSpPr>
        <p:spPr>
          <a:xfrm>
            <a:off x="1386000" y="4437050"/>
            <a:ext cx="7878600" cy="369000"/>
          </a:xfrm>
          <a:prstGeom prst="rightArrow">
            <a:avLst>
              <a:gd name="adj1" fmla="val 0"/>
              <a:gd name="adj2" fmla="val 50000"/>
            </a:avLst>
          </a:prstGeom>
          <a:solidFill>
            <a:schemeClr val="accent1"/>
          </a:solidFill>
          <a:ln w="12700" cap="flat" cmpd="sng">
            <a:solidFill>
              <a:srgbClr val="B8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Lato"/>
              <a:ea typeface="Lato"/>
              <a:cs typeface="Lato"/>
              <a:sym typeface="Lato"/>
            </a:endParaRPr>
          </a:p>
        </p:txBody>
      </p:sp>
      <p:sp>
        <p:nvSpPr>
          <p:cNvPr id="191" name="Google Shape;191;p18"/>
          <p:cNvSpPr/>
          <p:nvPr/>
        </p:nvSpPr>
        <p:spPr>
          <a:xfrm>
            <a:off x="1919287" y="2492363"/>
            <a:ext cx="288900" cy="288900"/>
          </a:xfrm>
          <a:prstGeom prst="downArrow">
            <a:avLst>
              <a:gd name="adj1" fmla="val 10800"/>
              <a:gd name="adj2" fmla="val 50000"/>
            </a:avLst>
          </a:prstGeom>
          <a:solidFill>
            <a:schemeClr val="accent1"/>
          </a:solidFill>
          <a:ln w="12700" cap="flat" cmpd="sng">
            <a:solidFill>
              <a:srgbClr val="B8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Lato"/>
              <a:ea typeface="Lato"/>
              <a:cs typeface="Lato"/>
              <a:sym typeface="Lato"/>
            </a:endParaRPr>
          </a:p>
        </p:txBody>
      </p:sp>
      <p:sp>
        <p:nvSpPr>
          <p:cNvPr id="192" name="Google Shape;192;p18"/>
          <p:cNvSpPr/>
          <p:nvPr/>
        </p:nvSpPr>
        <p:spPr>
          <a:xfrm>
            <a:off x="5160662" y="2492375"/>
            <a:ext cx="285900" cy="288900"/>
          </a:xfrm>
          <a:prstGeom prst="downArrow">
            <a:avLst>
              <a:gd name="adj1" fmla="val 10919"/>
              <a:gd name="adj2" fmla="val 50000"/>
            </a:avLst>
          </a:prstGeom>
          <a:solidFill>
            <a:schemeClr val="accent1"/>
          </a:solidFill>
          <a:ln w="12700" cap="flat" cmpd="sng">
            <a:solidFill>
              <a:srgbClr val="B8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Lato"/>
              <a:ea typeface="Lato"/>
              <a:cs typeface="Lato"/>
              <a:sym typeface="Lato"/>
            </a:endParaRPr>
          </a:p>
        </p:txBody>
      </p:sp>
      <p:sp>
        <p:nvSpPr>
          <p:cNvPr id="193" name="Google Shape;193;p18"/>
          <p:cNvSpPr/>
          <p:nvPr/>
        </p:nvSpPr>
        <p:spPr>
          <a:xfrm>
            <a:off x="8706025" y="2492363"/>
            <a:ext cx="285900" cy="288900"/>
          </a:xfrm>
          <a:prstGeom prst="downArrow">
            <a:avLst>
              <a:gd name="adj1" fmla="val 10919"/>
              <a:gd name="adj2" fmla="val 50000"/>
            </a:avLst>
          </a:prstGeom>
          <a:solidFill>
            <a:schemeClr val="accent1"/>
          </a:solidFill>
          <a:ln w="12700" cap="flat" cmpd="sng">
            <a:solidFill>
              <a:srgbClr val="B88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Lato"/>
              <a:ea typeface="Lato"/>
              <a:cs typeface="Lato"/>
              <a:sym typeface="Lato"/>
            </a:endParaRPr>
          </a:p>
        </p:txBody>
      </p:sp>
      <p:sp>
        <p:nvSpPr>
          <p:cNvPr id="194" name="Google Shape;194;p18"/>
          <p:cNvSpPr txBox="1"/>
          <p:nvPr/>
        </p:nvSpPr>
        <p:spPr>
          <a:xfrm>
            <a:off x="9269412" y="6350000"/>
            <a:ext cx="1368425" cy="277812"/>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chemeClr val="lt2"/>
              </a:buClr>
              <a:buSzPts val="1200"/>
              <a:buFont typeface="Arial"/>
              <a:buNone/>
            </a:pPr>
            <a:r>
              <a:rPr lang="en-US" sz="1200" b="0" i="0" u="none">
                <a:solidFill>
                  <a:schemeClr val="lt2"/>
                </a:solidFill>
                <a:latin typeface="Arial"/>
                <a:ea typeface="Arial"/>
                <a:cs typeface="Arial"/>
                <a:sym typeface="Arial"/>
              </a:rPr>
              <a:t>Bange, P. (1992) </a:t>
            </a:r>
            <a:endParaRPr/>
          </a:p>
        </p:txBody>
      </p:sp>
      <p:sp>
        <p:nvSpPr>
          <p:cNvPr id="195" name="Google Shape;195;p1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40227"/>
              </a:buClr>
              <a:buSzPts val="3200"/>
              <a:buFont typeface="Lato"/>
              <a:buNone/>
            </a:pPr>
            <a:r>
              <a:rPr lang="en-US" sz="3200" b="1" i="0" u="none">
                <a:solidFill>
                  <a:srgbClr val="E40227"/>
                </a:solidFill>
                <a:latin typeface="Lato"/>
                <a:ea typeface="Lato"/>
                <a:cs typeface="Lato"/>
                <a:sym typeface="Lato"/>
              </a:rPr>
              <a:t>Com aprenen llengües els parlants plurilingües?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9"/>
          <p:cNvSpPr txBox="1">
            <a:spLocks noGrp="1"/>
          </p:cNvSpPr>
          <p:nvPr>
            <p:ph type="title"/>
          </p:nvPr>
        </p:nvSpPr>
        <p:spPr>
          <a:xfrm>
            <a:off x="704250" y="478800"/>
            <a:ext cx="9948000" cy="1503300"/>
          </a:xfrm>
          <a:prstGeom prst="rect">
            <a:avLst/>
          </a:prstGeom>
          <a:solidFill>
            <a:srgbClr val="FFFFFF"/>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40227"/>
              </a:buClr>
              <a:buSzPts val="2800"/>
              <a:buFont typeface="Lato"/>
              <a:buNone/>
            </a:pPr>
            <a:r>
              <a:rPr lang="en-US" sz="2800" b="1" i="0" u="none">
                <a:solidFill>
                  <a:srgbClr val="E40227"/>
                </a:solidFill>
                <a:latin typeface="Lato"/>
                <a:ea typeface="Lato"/>
                <a:cs typeface="Lato"/>
                <a:sym typeface="Lato"/>
              </a:rPr>
              <a:t>El </a:t>
            </a:r>
            <a:r>
              <a:rPr lang="en-US" sz="2800"/>
              <a:t>procés d’aprendre una llengua nova</a:t>
            </a:r>
            <a:r>
              <a:rPr lang="en-US" sz="2800" b="1" i="0" u="none">
                <a:solidFill>
                  <a:srgbClr val="E40227"/>
                </a:solidFill>
                <a:latin typeface="Lato"/>
                <a:ea typeface="Lato"/>
                <a:cs typeface="Lato"/>
                <a:sym typeface="Lato"/>
              </a:rPr>
              <a:t> no implica ‘guardar’ </a:t>
            </a:r>
            <a:r>
              <a:rPr lang="en-US" sz="2800"/>
              <a:t>el</a:t>
            </a:r>
            <a:r>
              <a:rPr lang="en-US" sz="2800" b="1" i="0" u="none">
                <a:solidFill>
                  <a:srgbClr val="E40227"/>
                </a:solidFill>
                <a:latin typeface="Lato"/>
                <a:ea typeface="Lato"/>
                <a:cs typeface="Lato"/>
                <a:sym typeface="Lato"/>
              </a:rPr>
              <a:t> que </a:t>
            </a:r>
            <a:r>
              <a:rPr lang="en-US" sz="2800"/>
              <a:t>j</a:t>
            </a:r>
            <a:r>
              <a:rPr lang="en-US" sz="2800" b="1" i="0" u="none">
                <a:solidFill>
                  <a:srgbClr val="E40227"/>
                </a:solidFill>
                <a:latin typeface="Lato"/>
                <a:ea typeface="Lato"/>
                <a:cs typeface="Lato"/>
                <a:sym typeface="Lato"/>
              </a:rPr>
              <a:t>a sabem en </a:t>
            </a:r>
            <a:r>
              <a:rPr lang="en-US" sz="2800"/>
              <a:t>altres llengües, sinó tot el contrari</a:t>
            </a:r>
            <a:r>
              <a:rPr lang="en-US" sz="2800" b="1" i="0" u="none">
                <a:solidFill>
                  <a:srgbClr val="E40227"/>
                </a:solidFill>
                <a:latin typeface="Lato"/>
                <a:ea typeface="Lato"/>
                <a:cs typeface="Lato"/>
                <a:sym typeface="Lato"/>
              </a:rPr>
              <a:t>.</a:t>
            </a:r>
            <a:br>
              <a:rPr lang="en-US" sz="2800" b="1" i="0" u="none">
                <a:solidFill>
                  <a:srgbClr val="E40227"/>
                </a:solidFill>
                <a:latin typeface="Lato"/>
                <a:ea typeface="Lato"/>
                <a:cs typeface="Lato"/>
                <a:sym typeface="Lato"/>
              </a:rPr>
            </a:br>
            <a:r>
              <a:rPr lang="en-US" sz="2800" b="1" i="0" u="none">
                <a:solidFill>
                  <a:srgbClr val="E40227"/>
                </a:solidFill>
                <a:latin typeface="Lato"/>
                <a:ea typeface="Lato"/>
                <a:cs typeface="Lato"/>
                <a:sym typeface="Lato"/>
              </a:rPr>
              <a:t/>
            </a:r>
            <a:br>
              <a:rPr lang="en-US" sz="2800" b="1" i="0" u="none">
                <a:solidFill>
                  <a:srgbClr val="E40227"/>
                </a:solidFill>
                <a:latin typeface="Lato"/>
                <a:ea typeface="Lato"/>
                <a:cs typeface="Lato"/>
                <a:sym typeface="Lato"/>
              </a:rPr>
            </a:br>
            <a:r>
              <a:rPr lang="en-US" sz="2500">
                <a:solidFill>
                  <a:srgbClr val="000000"/>
                </a:solidFill>
              </a:rPr>
              <a:t>Què hauríem de fer / dir quan ajudem a aprendre una llengua nova</a:t>
            </a:r>
            <a:r>
              <a:rPr lang="en-US" sz="2500" b="1" i="0" u="none">
                <a:solidFill>
                  <a:srgbClr val="000000"/>
                </a:solidFill>
                <a:latin typeface="Lato"/>
                <a:ea typeface="Lato"/>
                <a:cs typeface="Lato"/>
                <a:sym typeface="Lato"/>
              </a:rPr>
              <a:t>?</a:t>
            </a:r>
            <a:endParaRPr sz="4100">
              <a:solidFill>
                <a:srgbClr val="000000"/>
              </a:solidFill>
            </a:endParaRPr>
          </a:p>
        </p:txBody>
      </p:sp>
      <p:sp>
        <p:nvSpPr>
          <p:cNvPr id="201" name="Google Shape;201;p19"/>
          <p:cNvSpPr txBox="1"/>
          <p:nvPr/>
        </p:nvSpPr>
        <p:spPr>
          <a:xfrm>
            <a:off x="1522912" y="2186600"/>
            <a:ext cx="7632600" cy="4124400"/>
          </a:xfrm>
          <a:prstGeom prst="rect">
            <a:avLst/>
          </a:prstGeom>
          <a:noFill/>
          <a:ln>
            <a:noFill/>
          </a:ln>
        </p:spPr>
        <p:txBody>
          <a:bodyPr spcFirstLastPara="1" wrap="square" lIns="91425" tIns="45700" rIns="91425" bIns="45700" anchor="t" anchorCtr="0">
            <a:spAutoFit/>
          </a:bodyPr>
          <a:lstStyle/>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Pots fer servir altres llengües que coneixes millor</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Pots</a:t>
            </a:r>
            <a:r>
              <a:rPr lang="en-US" sz="2200" b="0" i="0" u="none">
                <a:solidFill>
                  <a:schemeClr val="dk1"/>
                </a:solidFill>
                <a:latin typeface="Arial"/>
                <a:ea typeface="Arial"/>
                <a:cs typeface="Arial"/>
                <a:sym typeface="Arial"/>
              </a:rPr>
              <a:t> traduir</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Pots fer connexions</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S’assembla a alguna altra llengua que coneguis</a:t>
            </a:r>
            <a:r>
              <a:rPr lang="en-US" sz="2200" b="0" i="0" u="none">
                <a:solidFill>
                  <a:schemeClr val="dk1"/>
                </a:solidFill>
                <a:latin typeface="Arial"/>
                <a:ea typeface="Arial"/>
                <a:cs typeface="Arial"/>
                <a:sym typeface="Arial"/>
              </a:rPr>
              <a:t>?</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Com ho diries en la teva/es llengua/es</a:t>
            </a:r>
            <a:r>
              <a:rPr lang="en-US" sz="2200" b="0" i="0" u="none">
                <a:solidFill>
                  <a:schemeClr val="dk1"/>
                </a:solidFill>
                <a:latin typeface="Arial"/>
                <a:ea typeface="Arial"/>
                <a:cs typeface="Arial"/>
                <a:sym typeface="Arial"/>
              </a:rPr>
              <a:t>?</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Com creus que es deu dir en català</a:t>
            </a:r>
            <a:r>
              <a:rPr lang="en-US" sz="2200" b="0" i="0" u="none">
                <a:solidFill>
                  <a:schemeClr val="dk1"/>
                </a:solidFill>
                <a:latin typeface="Arial"/>
                <a:ea typeface="Arial"/>
                <a:cs typeface="Arial"/>
                <a:sym typeface="Arial"/>
              </a:rPr>
              <a:t>?</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Intenta inventar-t’ho</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S’assembla a</a:t>
            </a:r>
            <a:r>
              <a:rPr lang="en-US" sz="2200" b="0" i="0" u="none">
                <a:solidFill>
                  <a:schemeClr val="dk1"/>
                </a:solidFill>
                <a:latin typeface="Arial"/>
                <a:ea typeface="Arial"/>
                <a:cs typeface="Arial"/>
                <a:sym typeface="Arial"/>
              </a:rPr>
              <a:t>…</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a:solidFill>
                  <a:schemeClr val="dk1"/>
                </a:solidFill>
              </a:rPr>
              <a:t>Us podeu ajudar entre vosaltres</a:t>
            </a:r>
            <a:r>
              <a:rPr lang="en-US" sz="2200" b="0" i="0" u="none">
                <a:solidFill>
                  <a:schemeClr val="dk1"/>
                </a:solidFill>
                <a:latin typeface="Arial"/>
                <a:ea typeface="Arial"/>
                <a:cs typeface="Arial"/>
                <a:sym typeface="Arial"/>
              </a:rPr>
              <a:t> </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b="0" i="0" u="none">
                <a:solidFill>
                  <a:schemeClr val="dk1"/>
                </a:solidFill>
                <a:latin typeface="Arial"/>
                <a:ea typeface="Arial"/>
                <a:cs typeface="Arial"/>
                <a:sym typeface="Arial"/>
              </a:rPr>
              <a:t>Intenta d</a:t>
            </a:r>
            <a:r>
              <a:rPr lang="en-US" sz="2200">
                <a:solidFill>
                  <a:schemeClr val="dk1"/>
                </a:solidFill>
              </a:rPr>
              <a:t>ir-ho amb </a:t>
            </a:r>
            <a:r>
              <a:rPr lang="en-US" sz="2200" b="0" i="0" u="none">
                <a:solidFill>
                  <a:schemeClr val="dk1"/>
                </a:solidFill>
                <a:latin typeface="Arial"/>
                <a:ea typeface="Arial"/>
                <a:cs typeface="Arial"/>
                <a:sym typeface="Arial"/>
              </a:rPr>
              <a:t>gestos </a:t>
            </a:r>
            <a:endParaRPr sz="1600"/>
          </a:p>
          <a:p>
            <a:pPr marL="0" marR="0" lvl="0" indent="-139700" algn="l" rtl="0">
              <a:lnSpc>
                <a:spcPct val="100000"/>
              </a:lnSpc>
              <a:spcBef>
                <a:spcPts val="0"/>
              </a:spcBef>
              <a:spcAft>
                <a:spcPts val="0"/>
              </a:spcAft>
              <a:buClr>
                <a:schemeClr val="dk1"/>
              </a:buClr>
              <a:buSzPts val="2200"/>
              <a:buFont typeface="Arial"/>
              <a:buChar char="•"/>
            </a:pPr>
            <a:r>
              <a:rPr lang="en-US" sz="2200" b="0" i="0" u="none">
                <a:solidFill>
                  <a:schemeClr val="dk1"/>
                </a:solidFill>
                <a:latin typeface="Arial"/>
                <a:ea typeface="Arial"/>
                <a:cs typeface="Arial"/>
                <a:sym typeface="Arial"/>
              </a:rPr>
              <a:t>Etc</a:t>
            </a:r>
            <a:r>
              <a:rPr lang="en-US" sz="2200">
                <a:solidFill>
                  <a:schemeClr val="dk1"/>
                </a:solidFill>
              </a:rPr>
              <a:t>.</a:t>
            </a:r>
            <a:endParaRPr sz="1600"/>
          </a:p>
          <a:p>
            <a:pPr marL="0" marR="0" lvl="0" indent="0" algn="l" rtl="0">
              <a:lnSpc>
                <a:spcPct val="100000"/>
              </a:lnSpc>
              <a:spcBef>
                <a:spcPts val="0"/>
              </a:spcBef>
              <a:spcAft>
                <a:spcPts val="0"/>
              </a:spcAft>
              <a:buClr>
                <a:schemeClr val="dk1"/>
              </a:buClr>
              <a:buSzPts val="2400"/>
              <a:buFont typeface="Arial"/>
              <a:buNone/>
            </a:pPr>
            <a:endParaRPr sz="26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600" b="0" i="0" u="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2"/>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a:t>
            </a:r>
            <a:endParaRPr/>
          </a:p>
        </p:txBody>
      </p:sp>
      <p:sp>
        <p:nvSpPr>
          <p:cNvPr id="207" name="Google Shape;207;p2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Listiac - Linguistically Sensitive Teaching in All Classrooms</a:t>
            </a:r>
            <a:endParaRPr/>
          </a:p>
        </p:txBody>
      </p:sp>
      <p:sp>
        <p:nvSpPr>
          <p:cNvPr id="208" name="Google Shape;208;p22"/>
          <p:cNvSpPr txBox="1"/>
          <p:nvPr/>
        </p:nvSpPr>
        <p:spPr>
          <a:xfrm>
            <a:off x="990600" y="517525"/>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40227"/>
              </a:buClr>
              <a:buSzPts val="3600"/>
              <a:buFont typeface="Lato"/>
              <a:buNone/>
            </a:pPr>
            <a:r>
              <a:rPr lang="en-US" sz="3600" b="1" i="0" u="none">
                <a:solidFill>
                  <a:srgbClr val="E40227"/>
                </a:solidFill>
                <a:latin typeface="Lato"/>
                <a:ea typeface="Lato"/>
                <a:cs typeface="Lato"/>
                <a:sym typeface="Lato"/>
              </a:rPr>
              <a:t>4. Pràctica. Activitat 2, perfil dinamitzadora</a:t>
            </a:r>
            <a:endParaRPr/>
          </a:p>
        </p:txBody>
      </p:sp>
      <p:pic>
        <p:nvPicPr>
          <p:cNvPr id="209" name="Google Shape;209;p22"/>
          <p:cNvPicPr preferRelativeResize="0"/>
          <p:nvPr/>
        </p:nvPicPr>
        <p:blipFill rotWithShape="1">
          <a:blip r:embed="rId3">
            <a:alphaModFix/>
          </a:blip>
          <a:srcRect/>
          <a:stretch/>
        </p:blipFill>
        <p:spPr>
          <a:xfrm>
            <a:off x="711200" y="0"/>
            <a:ext cx="107696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a:t>
            </a:r>
            <a:endParaRPr/>
          </a:p>
        </p:txBody>
      </p:sp>
      <p:sp>
        <p:nvSpPr>
          <p:cNvPr id="56" name="Google Shape;56;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Listiac - Linguistically Sensitive Teaching in All Classrooms</a:t>
            </a:r>
            <a:endParaRPr/>
          </a:p>
        </p:txBody>
      </p:sp>
      <p:sp>
        <p:nvSpPr>
          <p:cNvPr id="57" name="Google Shape;57;p2"/>
          <p:cNvSpPr txBox="1">
            <a:spLocks noGrp="1"/>
          </p:cNvSpPr>
          <p:nvPr>
            <p:ph type="title"/>
          </p:nvPr>
        </p:nvSpPr>
        <p:spPr>
          <a:xfrm>
            <a:off x="1968500" y="699150"/>
            <a:ext cx="8255100" cy="62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40227"/>
              </a:buClr>
              <a:buSzPts val="3200"/>
              <a:buFont typeface="Lato"/>
              <a:buNone/>
            </a:pPr>
            <a:r>
              <a:rPr lang="en-US" sz="3200" b="1" i="0" u="none">
                <a:solidFill>
                  <a:srgbClr val="E40227"/>
                </a:solidFill>
                <a:latin typeface="Lato"/>
                <a:ea typeface="Lato"/>
                <a:cs typeface="Lato"/>
                <a:sym typeface="Lato"/>
              </a:rPr>
              <a:t>Què farem?</a:t>
            </a:r>
            <a:endParaRPr/>
          </a:p>
        </p:txBody>
      </p:sp>
      <p:sp>
        <p:nvSpPr>
          <p:cNvPr id="58" name="Google Shape;58;p2"/>
          <p:cNvSpPr txBox="1"/>
          <p:nvPr/>
        </p:nvSpPr>
        <p:spPr>
          <a:xfrm>
            <a:off x="473075" y="1982787"/>
            <a:ext cx="9633000" cy="347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Lato"/>
              <a:buNone/>
            </a:pPr>
            <a:r>
              <a:rPr lang="en-US" sz="2000" b="0" i="0" u="none">
                <a:solidFill>
                  <a:schemeClr val="dk1"/>
                </a:solidFill>
                <a:latin typeface="Lato"/>
                <a:ea typeface="Lato"/>
                <a:cs typeface="Lato"/>
                <a:sym typeface="Lato"/>
              </a:rPr>
              <a:t>1.	</a:t>
            </a:r>
            <a:r>
              <a:rPr lang="en-US" sz="2000">
                <a:solidFill>
                  <a:schemeClr val="dk1"/>
                </a:solidFill>
                <a:latin typeface="Lato"/>
                <a:ea typeface="Lato"/>
                <a:cs typeface="Lato"/>
                <a:sym typeface="Lato"/>
              </a:rPr>
              <a:t>Qui som</a:t>
            </a:r>
            <a:r>
              <a:rPr lang="en-US" sz="2000" b="0" i="0" u="none">
                <a:solidFill>
                  <a:schemeClr val="dk1"/>
                </a:solidFill>
                <a:latin typeface="Lato"/>
                <a:ea typeface="Lato"/>
                <a:cs typeface="Lato"/>
                <a:sym typeface="Lato"/>
              </a:rPr>
              <a:t>? </a:t>
            </a:r>
            <a:r>
              <a:rPr lang="en-US" sz="2000">
                <a:solidFill>
                  <a:schemeClr val="dk1"/>
                </a:solidFill>
                <a:latin typeface="Lato"/>
                <a:ea typeface="Lato"/>
                <a:cs typeface="Lato"/>
                <a:sym typeface="Lato"/>
              </a:rPr>
              <a:t>El nostre punt de partida</a:t>
            </a:r>
            <a:endParaRPr/>
          </a:p>
          <a:p>
            <a:pPr marL="0" marR="0" lvl="0" indent="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000"/>
              <a:buFont typeface="Lato"/>
              <a:buNone/>
            </a:pPr>
            <a:r>
              <a:rPr lang="en-US" sz="2000" b="0" i="0" u="none">
                <a:solidFill>
                  <a:schemeClr val="dk1"/>
                </a:solidFill>
                <a:latin typeface="Lato"/>
                <a:ea typeface="Lato"/>
                <a:cs typeface="Lato"/>
                <a:sym typeface="Lato"/>
              </a:rPr>
              <a:t>2. 	</a:t>
            </a:r>
            <a:r>
              <a:rPr lang="en-US" sz="2000">
                <a:solidFill>
                  <a:schemeClr val="dk1"/>
                </a:solidFill>
                <a:latin typeface="Lato"/>
                <a:ea typeface="Lato"/>
                <a:cs typeface="Lato"/>
                <a:sym typeface="Lato"/>
              </a:rPr>
              <a:t>Plurilingüisme, intercomprensió i aprenentatge de llengües</a:t>
            </a:r>
            <a:endParaRPr/>
          </a:p>
          <a:p>
            <a:pPr marL="0" marR="0" lvl="0" indent="0" algn="l" rtl="0">
              <a:lnSpc>
                <a:spcPct val="100000"/>
              </a:lnSpc>
              <a:spcBef>
                <a:spcPts val="0"/>
              </a:spcBef>
              <a:spcAft>
                <a:spcPts val="0"/>
              </a:spcAft>
              <a:buClr>
                <a:schemeClr val="dk1"/>
              </a:buClr>
              <a:buSzPts val="2000"/>
              <a:buFont typeface="Lato"/>
              <a:buNone/>
            </a:pPr>
            <a:r>
              <a:rPr lang="en-US" sz="2000" b="0" i="0" u="none">
                <a:solidFill>
                  <a:schemeClr val="dk1"/>
                </a:solidFill>
                <a:latin typeface="Lato"/>
                <a:ea typeface="Lato"/>
                <a:cs typeface="Lato"/>
                <a:sym typeface="Lato"/>
              </a:rPr>
              <a:t>	</a:t>
            </a:r>
            <a:endParaRPr/>
          </a:p>
          <a:p>
            <a:pPr marL="0" marR="0" lvl="0" indent="0" algn="l" rtl="0">
              <a:lnSpc>
                <a:spcPct val="100000"/>
              </a:lnSpc>
              <a:spcBef>
                <a:spcPts val="0"/>
              </a:spcBef>
              <a:spcAft>
                <a:spcPts val="0"/>
              </a:spcAft>
              <a:buClr>
                <a:schemeClr val="dk1"/>
              </a:buClr>
              <a:buSzPts val="2000"/>
              <a:buFont typeface="Lato"/>
              <a:buNone/>
            </a:pPr>
            <a:r>
              <a:rPr lang="en-US" sz="2000" b="0" i="0" u="none">
                <a:solidFill>
                  <a:schemeClr val="dk1"/>
                </a:solidFill>
                <a:latin typeface="Lato"/>
                <a:ea typeface="Lato"/>
                <a:cs typeface="Lato"/>
                <a:sym typeface="Lato"/>
              </a:rPr>
              <a:t>3. 	L</a:t>
            </a:r>
            <a:r>
              <a:rPr lang="en-US" sz="2000">
                <a:solidFill>
                  <a:schemeClr val="dk1"/>
                </a:solidFill>
                <a:latin typeface="Lato"/>
                <a:ea typeface="Lato"/>
                <a:cs typeface="Lato"/>
                <a:sym typeface="Lato"/>
              </a:rPr>
              <a:t>e</a:t>
            </a:r>
            <a:r>
              <a:rPr lang="en-US" sz="2000" b="0" i="0" u="none">
                <a:solidFill>
                  <a:schemeClr val="dk1"/>
                </a:solidFill>
                <a:latin typeface="Lato"/>
                <a:ea typeface="Lato"/>
                <a:cs typeface="Lato"/>
                <a:sym typeface="Lato"/>
              </a:rPr>
              <a:t>s pr</a:t>
            </a:r>
            <a:r>
              <a:rPr lang="en-US" sz="2000">
                <a:solidFill>
                  <a:schemeClr val="dk1"/>
                </a:solidFill>
                <a:latin typeface="Lato"/>
                <a:ea typeface="Lato"/>
                <a:cs typeface="Lato"/>
                <a:sym typeface="Lato"/>
              </a:rPr>
              <a:t>àctiques plurilingües vs la didàctica del plurilingüisme</a:t>
            </a:r>
            <a:endParaRPr/>
          </a:p>
          <a:p>
            <a:pPr marL="0" marR="0" lvl="0" indent="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000"/>
              <a:buFont typeface="Lato"/>
              <a:buNone/>
            </a:pPr>
            <a:r>
              <a:rPr lang="en-US" sz="2000" b="0" i="0" u="none">
                <a:solidFill>
                  <a:schemeClr val="dk1"/>
                </a:solidFill>
                <a:latin typeface="Lato"/>
                <a:ea typeface="Lato"/>
                <a:cs typeface="Lato"/>
                <a:sym typeface="Lato"/>
              </a:rPr>
              <a:t>4.	Pr</a:t>
            </a:r>
            <a:r>
              <a:rPr lang="en-US" sz="2000">
                <a:solidFill>
                  <a:schemeClr val="dk1"/>
                </a:solidFill>
                <a:latin typeface="Lato"/>
                <a:ea typeface="Lato"/>
                <a:cs typeface="Lato"/>
                <a:sym typeface="Lato"/>
              </a:rPr>
              <a:t>à</a:t>
            </a:r>
            <a:r>
              <a:rPr lang="en-US" sz="2000" b="0" i="0" u="none">
                <a:solidFill>
                  <a:schemeClr val="dk1"/>
                </a:solidFill>
                <a:latin typeface="Lato"/>
                <a:ea typeface="Lato"/>
                <a:cs typeface="Lato"/>
                <a:sym typeface="Lato"/>
              </a:rPr>
              <a:t>cti</a:t>
            </a:r>
            <a:r>
              <a:rPr lang="en-US" sz="2000">
                <a:solidFill>
                  <a:schemeClr val="dk1"/>
                </a:solidFill>
                <a:latin typeface="Lato"/>
                <a:ea typeface="Lato"/>
                <a:cs typeface="Lato"/>
                <a:sym typeface="Lato"/>
              </a:rPr>
              <a:t>ques</a:t>
            </a:r>
            <a:r>
              <a:rPr lang="en-US" sz="2000" b="0" i="0" u="none">
                <a:solidFill>
                  <a:schemeClr val="dk1"/>
                </a:solidFill>
                <a:latin typeface="Lato"/>
                <a:ea typeface="Lato"/>
                <a:cs typeface="Lato"/>
                <a:sym typeface="Lato"/>
              </a:rPr>
              <a:t>:</a:t>
            </a:r>
            <a:endParaRPr/>
          </a:p>
          <a:p>
            <a:pPr marL="914400" marR="0" lvl="0" indent="-355600" algn="l" rtl="0">
              <a:lnSpc>
                <a:spcPct val="100000"/>
              </a:lnSpc>
              <a:spcBef>
                <a:spcPts val="0"/>
              </a:spcBef>
              <a:spcAft>
                <a:spcPts val="0"/>
              </a:spcAft>
              <a:buClr>
                <a:schemeClr val="dk1"/>
              </a:buClr>
              <a:buSzPts val="2000"/>
              <a:buFont typeface="Lato"/>
              <a:buChar char="-"/>
            </a:pPr>
            <a:r>
              <a:rPr lang="en-US" sz="2000">
                <a:solidFill>
                  <a:schemeClr val="dk1"/>
                </a:solidFill>
                <a:latin typeface="Lato"/>
                <a:ea typeface="Lato"/>
                <a:cs typeface="Lato"/>
                <a:sym typeface="Lato"/>
              </a:rPr>
              <a:t>Anàlisi d’exemples</a:t>
            </a:r>
            <a:r>
              <a:rPr lang="en-US" sz="2000" b="0" i="0" u="none">
                <a:solidFill>
                  <a:schemeClr val="dk1"/>
                </a:solidFill>
                <a:latin typeface="Lato"/>
                <a:ea typeface="Lato"/>
                <a:cs typeface="Lato"/>
                <a:sym typeface="Lato"/>
              </a:rPr>
              <a:t>	</a:t>
            </a:r>
            <a:endParaRPr/>
          </a:p>
          <a:p>
            <a:pPr marL="914400" marR="0" lvl="0" indent="-355600" algn="l" rtl="0">
              <a:lnSpc>
                <a:spcPct val="100000"/>
              </a:lnSpc>
              <a:spcBef>
                <a:spcPts val="0"/>
              </a:spcBef>
              <a:spcAft>
                <a:spcPts val="0"/>
              </a:spcAft>
              <a:buClr>
                <a:schemeClr val="dk1"/>
              </a:buClr>
              <a:buSzPts val="2000"/>
              <a:buFont typeface="Lato"/>
              <a:buChar char="-"/>
            </a:pPr>
            <a:r>
              <a:rPr lang="en-US" sz="2000">
                <a:solidFill>
                  <a:schemeClr val="dk1"/>
                </a:solidFill>
                <a:latin typeface="Lato"/>
                <a:ea typeface="Lato"/>
                <a:cs typeface="Lato"/>
                <a:sym typeface="Lato"/>
              </a:rPr>
              <a:t>Elaboració de propostes</a:t>
            </a:r>
            <a:endParaRPr/>
          </a:p>
          <a:p>
            <a:pPr marL="0" marR="0" lvl="0" indent="0" algn="l" rtl="0">
              <a:lnSpc>
                <a:spcPct val="100000"/>
              </a:lnSpc>
              <a:spcBef>
                <a:spcPts val="0"/>
              </a:spcBef>
              <a:spcAft>
                <a:spcPts val="0"/>
              </a:spcAft>
              <a:buClr>
                <a:schemeClr val="dk1"/>
              </a:buClr>
              <a:buSzPts val="2000"/>
              <a:buFont typeface="Lato"/>
              <a:buNone/>
            </a:pPr>
            <a:endParaRPr sz="20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000"/>
              <a:buFont typeface="Lato"/>
              <a:buNone/>
            </a:pPr>
            <a:r>
              <a:rPr lang="en-US" sz="2000">
                <a:solidFill>
                  <a:schemeClr val="dk1"/>
                </a:solidFill>
                <a:latin typeface="Lato"/>
                <a:ea typeface="Lato"/>
                <a:cs typeface="Lato"/>
                <a:sym typeface="Lato"/>
              </a:rPr>
              <a:t>5. Conclusions</a:t>
            </a:r>
            <a:endParaRPr sz="2000" b="0" i="0" u="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000"/>
              <a:buFont typeface="Lato"/>
              <a:buNone/>
            </a:pPr>
            <a:r>
              <a:rPr lang="en-US" sz="2000" b="0" i="0" u="none">
                <a:solidFill>
                  <a:schemeClr val="dk1"/>
                </a:solidFill>
                <a:latin typeface="Lato"/>
                <a:ea typeface="Lato"/>
                <a:cs typeface="Lato"/>
                <a:sym typeface="Lato"/>
              </a:rPr>
              <a:t>	</a:t>
            </a:r>
            <a:endParaRPr/>
          </a:p>
        </p:txBody>
      </p:sp>
      <p:pic>
        <p:nvPicPr>
          <p:cNvPr id="59" name="Google Shape;59;p2"/>
          <p:cNvPicPr preferRelativeResize="0"/>
          <p:nvPr/>
        </p:nvPicPr>
        <p:blipFill rotWithShape="1">
          <a:blip r:embed="rId3">
            <a:alphaModFix/>
          </a:blip>
          <a:srcRect/>
          <a:stretch/>
        </p:blipFill>
        <p:spPr>
          <a:xfrm>
            <a:off x="406400" y="206375"/>
            <a:ext cx="1068387" cy="8810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8da411d623_1_0"/>
          <p:cNvSpPr txBox="1">
            <a:spLocks noGrp="1"/>
          </p:cNvSpPr>
          <p:nvPr>
            <p:ph type="title"/>
          </p:nvPr>
        </p:nvSpPr>
        <p:spPr>
          <a:xfrm>
            <a:off x="1524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Incorporeu les llengües dels vostres estudiants a classe?</a:t>
            </a:r>
            <a:endParaRPr/>
          </a:p>
        </p:txBody>
      </p:sp>
      <p:pic>
        <p:nvPicPr>
          <p:cNvPr id="216" name="Google Shape;216;g8da411d623_1_0"/>
          <p:cNvPicPr preferRelativeResize="0"/>
          <p:nvPr/>
        </p:nvPicPr>
        <p:blipFill>
          <a:blip r:embed="rId3">
            <a:alphaModFix/>
          </a:blip>
          <a:stretch>
            <a:fillRect/>
          </a:stretch>
        </p:blipFill>
        <p:spPr>
          <a:xfrm>
            <a:off x="531825" y="1825619"/>
            <a:ext cx="2197500" cy="2783150"/>
          </a:xfrm>
          <a:prstGeom prst="rect">
            <a:avLst/>
          </a:prstGeom>
          <a:noFill/>
          <a:ln>
            <a:noFill/>
          </a:ln>
        </p:spPr>
      </p:pic>
      <p:pic>
        <p:nvPicPr>
          <p:cNvPr id="217" name="Google Shape;217;g8da411d623_1_0"/>
          <p:cNvPicPr preferRelativeResize="0"/>
          <p:nvPr/>
        </p:nvPicPr>
        <p:blipFill>
          <a:blip r:embed="rId4">
            <a:alphaModFix/>
          </a:blip>
          <a:stretch>
            <a:fillRect/>
          </a:stretch>
        </p:blipFill>
        <p:spPr>
          <a:xfrm>
            <a:off x="152400" y="6329225"/>
            <a:ext cx="5306150" cy="376375"/>
          </a:xfrm>
          <a:prstGeom prst="rect">
            <a:avLst/>
          </a:prstGeom>
          <a:noFill/>
          <a:ln>
            <a:noFill/>
          </a:ln>
        </p:spPr>
      </p:pic>
      <p:pic>
        <p:nvPicPr>
          <p:cNvPr id="218" name="Google Shape;218;g8da411d623_1_0"/>
          <p:cNvPicPr preferRelativeResize="0"/>
          <p:nvPr/>
        </p:nvPicPr>
        <p:blipFill>
          <a:blip r:embed="rId5">
            <a:alphaModFix/>
          </a:blip>
          <a:stretch>
            <a:fillRect/>
          </a:stretch>
        </p:blipFill>
        <p:spPr>
          <a:xfrm>
            <a:off x="7053525" y="4207288"/>
            <a:ext cx="2095500" cy="1571625"/>
          </a:xfrm>
          <a:prstGeom prst="rect">
            <a:avLst/>
          </a:prstGeom>
          <a:noFill/>
          <a:ln>
            <a:noFill/>
          </a:ln>
        </p:spPr>
      </p:pic>
      <p:pic>
        <p:nvPicPr>
          <p:cNvPr id="219" name="Google Shape;219;g8da411d623_1_0"/>
          <p:cNvPicPr preferRelativeResize="0"/>
          <p:nvPr/>
        </p:nvPicPr>
        <p:blipFill>
          <a:blip r:embed="rId6">
            <a:alphaModFix/>
          </a:blip>
          <a:stretch>
            <a:fillRect/>
          </a:stretch>
        </p:blipFill>
        <p:spPr>
          <a:xfrm>
            <a:off x="3107862" y="2623825"/>
            <a:ext cx="2197500" cy="3155092"/>
          </a:xfrm>
          <a:prstGeom prst="rect">
            <a:avLst/>
          </a:prstGeom>
          <a:noFill/>
          <a:ln>
            <a:noFill/>
          </a:ln>
        </p:spPr>
      </p:pic>
      <p:pic>
        <p:nvPicPr>
          <p:cNvPr id="220" name="Google Shape;220;g8da411d623_1_0"/>
          <p:cNvPicPr preferRelativeResize="0"/>
          <p:nvPr/>
        </p:nvPicPr>
        <p:blipFill>
          <a:blip r:embed="rId5">
            <a:alphaModFix/>
          </a:blip>
          <a:stretch>
            <a:fillRect/>
          </a:stretch>
        </p:blipFill>
        <p:spPr>
          <a:xfrm>
            <a:off x="7183975" y="3710475"/>
            <a:ext cx="2095500" cy="1571625"/>
          </a:xfrm>
          <a:prstGeom prst="rect">
            <a:avLst/>
          </a:prstGeom>
          <a:noFill/>
          <a:ln>
            <a:noFill/>
          </a:ln>
        </p:spPr>
      </p:pic>
      <p:sp>
        <p:nvSpPr>
          <p:cNvPr id="221" name="Google Shape;221;g8da411d623_1_0"/>
          <p:cNvSpPr/>
          <p:nvPr/>
        </p:nvSpPr>
        <p:spPr>
          <a:xfrm>
            <a:off x="10907675" y="5414200"/>
            <a:ext cx="1003800" cy="220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g8da411d623_1_0"/>
          <p:cNvPicPr preferRelativeResize="0"/>
          <p:nvPr/>
        </p:nvPicPr>
        <p:blipFill>
          <a:blip r:embed="rId7">
            <a:alphaModFix/>
          </a:blip>
          <a:stretch>
            <a:fillRect/>
          </a:stretch>
        </p:blipFill>
        <p:spPr>
          <a:xfrm>
            <a:off x="5683900" y="1435663"/>
            <a:ext cx="1786100" cy="2274824"/>
          </a:xfrm>
          <a:prstGeom prst="rect">
            <a:avLst/>
          </a:prstGeom>
          <a:noFill/>
          <a:ln>
            <a:noFill/>
          </a:ln>
        </p:spPr>
      </p:pic>
      <p:pic>
        <p:nvPicPr>
          <p:cNvPr id="223" name="Google Shape;223;g8da411d623_1_0"/>
          <p:cNvPicPr preferRelativeResize="0"/>
          <p:nvPr/>
        </p:nvPicPr>
        <p:blipFill>
          <a:blip r:embed="rId8">
            <a:alphaModFix/>
          </a:blip>
          <a:stretch>
            <a:fillRect/>
          </a:stretch>
        </p:blipFill>
        <p:spPr>
          <a:xfrm>
            <a:off x="9381650" y="1386600"/>
            <a:ext cx="1786100" cy="23729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8d9cd2bdab_3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Alguns exemples</a:t>
            </a:r>
            <a:endParaRPr/>
          </a:p>
        </p:txBody>
      </p:sp>
      <p:sp>
        <p:nvSpPr>
          <p:cNvPr id="230" name="Google Shape;230;g8d9cd2bdab_3_1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u="sng">
                <a:solidFill>
                  <a:schemeClr val="hlink"/>
                </a:solidFill>
                <a:hlinkClick r:id="rId3"/>
              </a:rPr>
              <a:t>Exemple 1: Fruites i verdures</a:t>
            </a:r>
            <a:endParaRPr/>
          </a:p>
          <a:p>
            <a:pPr marL="0" lvl="0" indent="0" algn="l" rtl="0">
              <a:spcBef>
                <a:spcPts val="1000"/>
              </a:spcBef>
              <a:spcAft>
                <a:spcPts val="0"/>
              </a:spcAft>
              <a:buNone/>
            </a:pPr>
            <a:endParaRPr/>
          </a:p>
          <a:p>
            <a:pPr marL="0" lvl="0" indent="0" algn="l" rtl="0">
              <a:spcBef>
                <a:spcPts val="1000"/>
              </a:spcBef>
              <a:spcAft>
                <a:spcPts val="0"/>
              </a:spcAft>
              <a:buNone/>
            </a:pPr>
            <a:r>
              <a:rPr lang="en-US" u="sng">
                <a:solidFill>
                  <a:schemeClr val="hlink"/>
                </a:solidFill>
                <a:hlinkClick r:id="rId4"/>
              </a:rPr>
              <a:t>Exemple 2: Viatgem per les nostres llengües</a:t>
            </a:r>
            <a:endParaRPr/>
          </a:p>
          <a:p>
            <a:pPr marL="0" lvl="0" indent="0" algn="l" rtl="0">
              <a:spcBef>
                <a:spcPts val="1000"/>
              </a:spcBef>
              <a:spcAft>
                <a:spcPts val="0"/>
              </a:spcAft>
              <a:buNone/>
            </a:pPr>
            <a:endParaRPr/>
          </a:p>
          <a:p>
            <a:pPr marL="0" lvl="0" indent="0" algn="l" rtl="0">
              <a:spcBef>
                <a:spcPts val="1000"/>
              </a:spcBef>
              <a:spcAft>
                <a:spcPts val="0"/>
              </a:spcAft>
              <a:buNone/>
            </a:pPr>
            <a:r>
              <a:rPr lang="en-US" u="sng">
                <a:solidFill>
                  <a:schemeClr val="hlink"/>
                </a:solidFill>
                <a:hlinkClick r:id="rId5"/>
              </a:rPr>
              <a:t>Exemple 3: Monsieur Pluriel part en voyage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a:t>
            </a:r>
            <a:endParaRPr/>
          </a:p>
        </p:txBody>
      </p:sp>
      <p:sp>
        <p:nvSpPr>
          <p:cNvPr id="236" name="Google Shape;236;p24"/>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Listiac - Linguistically Sensitive Teaching in All Classrooms</a:t>
            </a:r>
            <a:endParaRPr/>
          </a:p>
        </p:txBody>
      </p:sp>
      <p:sp>
        <p:nvSpPr>
          <p:cNvPr id="237" name="Google Shape;237;p24"/>
          <p:cNvSpPr txBox="1"/>
          <p:nvPr/>
        </p:nvSpPr>
        <p:spPr>
          <a:xfrm>
            <a:off x="838200" y="606912"/>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40227"/>
              </a:buClr>
              <a:buSzPts val="3600"/>
              <a:buFont typeface="Lato"/>
              <a:buNone/>
            </a:pPr>
            <a:r>
              <a:rPr lang="en-US" sz="3600" b="1" i="0" u="none">
                <a:solidFill>
                  <a:srgbClr val="E40227"/>
                </a:solidFill>
                <a:latin typeface="Lato"/>
                <a:ea typeface="Lato"/>
                <a:cs typeface="Lato"/>
                <a:sym typeface="Lato"/>
              </a:rPr>
              <a:t>Práctica</a:t>
            </a:r>
            <a:endParaRPr/>
          </a:p>
          <a:p>
            <a:pPr marL="0" marR="0" lvl="0" indent="0" algn="l" rtl="0">
              <a:lnSpc>
                <a:spcPct val="90000"/>
              </a:lnSpc>
              <a:spcBef>
                <a:spcPts val="0"/>
              </a:spcBef>
              <a:spcAft>
                <a:spcPts val="0"/>
              </a:spcAft>
              <a:buClr>
                <a:schemeClr val="dk1"/>
              </a:buClr>
              <a:buSzPts val="3600"/>
              <a:buFont typeface="Lato"/>
              <a:buNone/>
            </a:pPr>
            <a:endParaRPr sz="3600" b="1" i="0" u="none">
              <a:solidFill>
                <a:srgbClr val="E40227"/>
              </a:solidFill>
              <a:latin typeface="Lato"/>
              <a:ea typeface="Lato"/>
              <a:cs typeface="Lato"/>
              <a:sym typeface="Lato"/>
            </a:endParaRPr>
          </a:p>
          <a:p>
            <a:pPr marL="0" marR="0" lvl="0" indent="0" algn="l" rtl="0">
              <a:lnSpc>
                <a:spcPct val="100000"/>
              </a:lnSpc>
              <a:spcBef>
                <a:spcPts val="0"/>
              </a:spcBef>
              <a:spcAft>
                <a:spcPts val="0"/>
              </a:spcAft>
              <a:buNone/>
            </a:pPr>
            <a:endParaRPr sz="3600" b="1" i="0" u="none">
              <a:solidFill>
                <a:srgbClr val="E40227"/>
              </a:solidFill>
              <a:latin typeface="Lato"/>
              <a:ea typeface="Lato"/>
              <a:cs typeface="Lato"/>
              <a:sym typeface="Lato"/>
            </a:endParaRPr>
          </a:p>
        </p:txBody>
      </p:sp>
      <p:pic>
        <p:nvPicPr>
          <p:cNvPr id="238" name="Google Shape;238;p24"/>
          <p:cNvPicPr preferRelativeResize="0"/>
          <p:nvPr/>
        </p:nvPicPr>
        <p:blipFill rotWithShape="1">
          <a:blip r:embed="rId3">
            <a:alphaModFix/>
          </a:blip>
          <a:srcRect/>
          <a:stretch/>
        </p:blipFill>
        <p:spPr>
          <a:xfrm>
            <a:off x="101600" y="1617175"/>
            <a:ext cx="9783374" cy="4317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aphicFrame>
        <p:nvGraphicFramePr>
          <p:cNvPr id="244" name="Google Shape;244;g8c6d02f368_0_6"/>
          <p:cNvGraphicFramePr/>
          <p:nvPr/>
        </p:nvGraphicFramePr>
        <p:xfrm>
          <a:off x="952500" y="1593625"/>
          <a:ext cx="10287000" cy="2413896"/>
        </p:xfrm>
        <a:graphic>
          <a:graphicData uri="http://schemas.openxmlformats.org/drawingml/2006/table">
            <a:tbl>
              <a:tblPr>
                <a:noFill/>
                <a:tableStyleId>{28336310-1F3C-48C1-A5F1-3432D31E194B}</a:tableStyleId>
              </a:tblPr>
              <a:tblGrid>
                <a:gridCol w="4859725">
                  <a:extLst>
                    <a:ext uri="{9D8B030D-6E8A-4147-A177-3AD203B41FA5}">
                      <a16:colId xmlns:a16="http://schemas.microsoft.com/office/drawing/2014/main" xmlns="" val="20000"/>
                    </a:ext>
                  </a:extLst>
                </a:gridCol>
                <a:gridCol w="5427275">
                  <a:extLst>
                    <a:ext uri="{9D8B030D-6E8A-4147-A177-3AD203B41FA5}">
                      <a16:colId xmlns:a16="http://schemas.microsoft.com/office/drawing/2014/main" xmlns="" val="20001"/>
                    </a:ext>
                  </a:extLst>
                </a:gridCol>
              </a:tblGrid>
              <a:tr h="381000">
                <a:tc>
                  <a:txBody>
                    <a:bodyPr/>
                    <a:lstStyle/>
                    <a:p>
                      <a:pPr marL="0" lvl="0" indent="0" algn="l" rtl="0">
                        <a:lnSpc>
                          <a:spcPct val="115000"/>
                        </a:lnSpc>
                        <a:spcBef>
                          <a:spcPts val="0"/>
                        </a:spcBef>
                        <a:spcAft>
                          <a:spcPts val="0"/>
                        </a:spcAft>
                        <a:buClr>
                          <a:schemeClr val="dk1"/>
                        </a:buClr>
                        <a:buSzPts val="1100"/>
                        <a:buFont typeface="Arial"/>
                        <a:buNone/>
                      </a:pPr>
                      <a:r>
                        <a:rPr lang="en-US" sz="2400" b="1">
                          <a:solidFill>
                            <a:srgbClr val="222222"/>
                          </a:solidFill>
                          <a:highlight>
                            <a:srgbClr val="FFFFFF"/>
                          </a:highlight>
                        </a:rPr>
                        <a:t>Grup/nivell</a:t>
                      </a:r>
                      <a:endParaRPr sz="27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lvl="0" indent="0" algn="l" rtl="0">
                        <a:spcBef>
                          <a:spcPts val="0"/>
                        </a:spcBef>
                        <a:spcAft>
                          <a:spcPts val="0"/>
                        </a:spcAft>
                        <a:buNone/>
                      </a:pPr>
                      <a:endParaRPr sz="2700"/>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xmlns="" val="10000"/>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US" sz="2400" b="1">
                          <a:solidFill>
                            <a:srgbClr val="222222"/>
                          </a:solidFill>
                          <a:highlight>
                            <a:srgbClr val="FFFFFF"/>
                          </a:highlight>
                        </a:rPr>
                        <a:t>Llengües</a:t>
                      </a:r>
                      <a:endParaRPr sz="27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lvl="0" indent="0" algn="l" rtl="0">
                        <a:spcBef>
                          <a:spcPts val="0"/>
                        </a:spcBef>
                        <a:spcAft>
                          <a:spcPts val="0"/>
                        </a:spcAft>
                        <a:buNone/>
                      </a:pPr>
                      <a:endParaRPr sz="2700"/>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xmlns="" val="10001"/>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US" sz="2400" b="1">
                          <a:solidFill>
                            <a:srgbClr val="222222"/>
                          </a:solidFill>
                          <a:highlight>
                            <a:srgbClr val="FFFFFF"/>
                          </a:highlight>
                        </a:rPr>
                        <a:t>Objectius</a:t>
                      </a:r>
                      <a:endParaRPr sz="27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lvl="0" indent="0" algn="l" rtl="0">
                        <a:spcBef>
                          <a:spcPts val="0"/>
                        </a:spcBef>
                        <a:spcAft>
                          <a:spcPts val="0"/>
                        </a:spcAft>
                        <a:buNone/>
                      </a:pPr>
                      <a:endParaRPr sz="2700"/>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xmlns="" val="10002"/>
                  </a:ext>
                </a:extLst>
              </a:tr>
              <a:tr h="381000">
                <a:tc>
                  <a:txBody>
                    <a:bodyPr/>
                    <a:lstStyle/>
                    <a:p>
                      <a:pPr marL="0" lvl="0" indent="0" algn="l" rtl="0">
                        <a:lnSpc>
                          <a:spcPct val="115000"/>
                        </a:lnSpc>
                        <a:spcBef>
                          <a:spcPts val="0"/>
                        </a:spcBef>
                        <a:spcAft>
                          <a:spcPts val="0"/>
                        </a:spcAft>
                        <a:buClr>
                          <a:schemeClr val="dk1"/>
                        </a:buClr>
                        <a:buSzPts val="1100"/>
                        <a:buFont typeface="Arial"/>
                        <a:buNone/>
                      </a:pPr>
                      <a:r>
                        <a:rPr lang="en-US" sz="2400" b="1">
                          <a:solidFill>
                            <a:srgbClr val="222222"/>
                          </a:solidFill>
                          <a:highlight>
                            <a:srgbClr val="FFFFFF"/>
                          </a:highlight>
                        </a:rPr>
                        <a:t>Desenvolupament activitat/s</a:t>
                      </a:r>
                      <a:endParaRPr sz="2700" b="1"/>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tc>
                  <a:txBody>
                    <a:bodyPr/>
                    <a:lstStyle/>
                    <a:p>
                      <a:pPr marL="0" lvl="0" indent="0" algn="l" rtl="0">
                        <a:spcBef>
                          <a:spcPts val="0"/>
                        </a:spcBef>
                        <a:spcAft>
                          <a:spcPts val="0"/>
                        </a:spcAft>
                        <a:buNone/>
                      </a:pPr>
                      <a:endParaRPr sz="2700"/>
                    </a:p>
                  </a:txBody>
                  <a:tcPr marL="91425" marR="91425" marT="91425" marB="91425">
                    <a:lnL w="9525" cap="flat" cmpd="sng">
                      <a:solidFill>
                        <a:srgbClr val="FF9900"/>
                      </a:solidFill>
                      <a:prstDash val="solid"/>
                      <a:round/>
                      <a:headEnd type="none" w="sm" len="sm"/>
                      <a:tailEnd type="none" w="sm" len="sm"/>
                    </a:lnL>
                    <a:lnR w="9525" cap="flat" cmpd="sng">
                      <a:solidFill>
                        <a:srgbClr val="FF9900"/>
                      </a:solidFill>
                      <a:prstDash val="solid"/>
                      <a:round/>
                      <a:headEnd type="none" w="sm" len="sm"/>
                      <a:tailEnd type="none" w="sm" len="sm"/>
                    </a:lnR>
                    <a:lnT w="9525" cap="flat" cmpd="sng">
                      <a:solidFill>
                        <a:srgbClr val="FF9900"/>
                      </a:solidFill>
                      <a:prstDash val="solid"/>
                      <a:round/>
                      <a:headEnd type="none" w="sm" len="sm"/>
                      <a:tailEnd type="none" w="sm" len="sm"/>
                    </a:lnT>
                    <a:lnB w="9525" cap="flat" cmpd="sng">
                      <a:solidFill>
                        <a:srgbClr val="FF9900"/>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8c6d02f368_0_14"/>
          <p:cNvSpPr txBox="1"/>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a:t>
            </a:r>
            <a:endParaRPr/>
          </a:p>
        </p:txBody>
      </p:sp>
      <p:sp>
        <p:nvSpPr>
          <p:cNvPr id="250" name="Google Shape;250;g8c6d02f368_0_14"/>
          <p:cNvSpPr txBox="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Listiac - Linguistically Sensitive Teaching in All Classrooms</a:t>
            </a:r>
            <a:endParaRPr/>
          </a:p>
        </p:txBody>
      </p:sp>
      <p:pic>
        <p:nvPicPr>
          <p:cNvPr id="251" name="Google Shape;251;g8c6d02f368_0_14"/>
          <p:cNvPicPr preferRelativeResize="0"/>
          <p:nvPr/>
        </p:nvPicPr>
        <p:blipFill rotWithShape="1">
          <a:blip r:embed="rId3">
            <a:alphaModFix/>
          </a:blip>
          <a:srcRect/>
          <a:stretch/>
        </p:blipFill>
        <p:spPr>
          <a:xfrm>
            <a:off x="406400" y="206375"/>
            <a:ext cx="1068387" cy="881062"/>
          </a:xfrm>
          <a:prstGeom prst="rect">
            <a:avLst/>
          </a:prstGeom>
          <a:noFill/>
          <a:ln>
            <a:noFill/>
          </a:ln>
        </p:spPr>
      </p:pic>
      <p:sp>
        <p:nvSpPr>
          <p:cNvPr id="252" name="Google Shape;252;g8c6d02f368_0_14"/>
          <p:cNvSpPr txBox="1"/>
          <p:nvPr/>
        </p:nvSpPr>
        <p:spPr>
          <a:xfrm>
            <a:off x="1979612" y="423862"/>
            <a:ext cx="6891300" cy="70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Lato"/>
              <a:buNone/>
            </a:pPr>
            <a:r>
              <a:rPr lang="en-US" sz="4000" b="1">
                <a:solidFill>
                  <a:schemeClr val="dk1"/>
                </a:solidFill>
                <a:latin typeface="Lato"/>
                <a:ea typeface="Lato"/>
                <a:cs typeface="Lato"/>
                <a:sym typeface="Lato"/>
              </a:rPr>
              <a:t>Veritat</a:t>
            </a:r>
            <a:r>
              <a:rPr lang="en-US" sz="4000" b="1" i="0" u="none">
                <a:solidFill>
                  <a:schemeClr val="dk1"/>
                </a:solidFill>
                <a:latin typeface="Lato"/>
                <a:ea typeface="Lato"/>
                <a:cs typeface="Lato"/>
                <a:sym typeface="Lato"/>
              </a:rPr>
              <a:t> o menti</a:t>
            </a:r>
            <a:r>
              <a:rPr lang="en-US" sz="4000" b="1">
                <a:solidFill>
                  <a:schemeClr val="dk1"/>
                </a:solidFill>
                <a:latin typeface="Lato"/>
                <a:ea typeface="Lato"/>
                <a:cs typeface="Lato"/>
                <a:sym typeface="Lato"/>
              </a:rPr>
              <a:t>d</a:t>
            </a:r>
            <a:r>
              <a:rPr lang="en-US" sz="4000" b="1" i="0" u="none">
                <a:solidFill>
                  <a:schemeClr val="dk1"/>
                </a:solidFill>
                <a:latin typeface="Lato"/>
                <a:ea typeface="Lato"/>
                <a:cs typeface="Lato"/>
                <a:sym typeface="Lato"/>
              </a:rPr>
              <a:t>a? (</a:t>
            </a:r>
            <a:r>
              <a:rPr lang="en-US" sz="4000" b="1">
                <a:solidFill>
                  <a:schemeClr val="dk1"/>
                </a:solidFill>
                <a:latin typeface="Lato"/>
                <a:ea typeface="Lato"/>
                <a:cs typeface="Lato"/>
                <a:sym typeface="Lato"/>
              </a:rPr>
              <a:t>II)</a:t>
            </a:r>
            <a:endParaRPr/>
          </a:p>
        </p:txBody>
      </p:sp>
      <p:sp>
        <p:nvSpPr>
          <p:cNvPr id="253" name="Google Shape;253;g8c6d02f368_0_14"/>
          <p:cNvSpPr txBox="1"/>
          <p:nvPr/>
        </p:nvSpPr>
        <p:spPr>
          <a:xfrm>
            <a:off x="406400" y="1392237"/>
            <a:ext cx="9542400" cy="40941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Lato"/>
              <a:buAutoNum type="arabicPeriod"/>
            </a:pPr>
            <a:r>
              <a:rPr lang="en-US" sz="2000">
                <a:solidFill>
                  <a:schemeClr val="dk1"/>
                </a:solidFill>
                <a:latin typeface="Lato"/>
                <a:ea typeface="Lato"/>
                <a:cs typeface="Lato"/>
                <a:sym typeface="Lato"/>
              </a:rPr>
              <a:t>És bo ensenyar</a:t>
            </a:r>
            <a:r>
              <a:rPr lang="en-US" sz="2000" b="0" i="0" u="none">
                <a:solidFill>
                  <a:schemeClr val="dk1"/>
                </a:solidFill>
                <a:latin typeface="Lato"/>
                <a:ea typeface="Lato"/>
                <a:cs typeface="Lato"/>
                <a:sym typeface="Lato"/>
              </a:rPr>
              <a:t> l</a:t>
            </a:r>
            <a:r>
              <a:rPr lang="en-US" sz="2000">
                <a:solidFill>
                  <a:schemeClr val="dk1"/>
                </a:solidFill>
                <a:latin typeface="Lato"/>
                <a:ea typeface="Lato"/>
                <a:cs typeface="Lato"/>
                <a:sym typeface="Lato"/>
              </a:rPr>
              <a:t>e</a:t>
            </a:r>
            <a:r>
              <a:rPr lang="en-US" sz="2000" b="0" i="0" u="none">
                <a:solidFill>
                  <a:schemeClr val="dk1"/>
                </a:solidFill>
                <a:latin typeface="Lato"/>
                <a:ea typeface="Lato"/>
                <a:cs typeface="Lato"/>
                <a:sym typeface="Lato"/>
              </a:rPr>
              <a:t>s l</a:t>
            </a:r>
            <a:r>
              <a:rPr lang="en-US" sz="2000">
                <a:solidFill>
                  <a:schemeClr val="dk1"/>
                </a:solidFill>
                <a:latin typeface="Lato"/>
                <a:ea typeface="Lato"/>
                <a:cs typeface="Lato"/>
                <a:sym typeface="Lato"/>
              </a:rPr>
              <a:t>lengüe</a:t>
            </a:r>
            <a:r>
              <a:rPr lang="en-US" sz="2000" b="0" i="0" u="none">
                <a:solidFill>
                  <a:schemeClr val="dk1"/>
                </a:solidFill>
                <a:latin typeface="Lato"/>
                <a:ea typeface="Lato"/>
                <a:cs typeface="Lato"/>
                <a:sym typeface="Lato"/>
              </a:rPr>
              <a:t>s de forma separada p</a:t>
            </a:r>
            <a:r>
              <a:rPr lang="en-US" sz="2000">
                <a:solidFill>
                  <a:schemeClr val="dk1"/>
                </a:solidFill>
                <a:latin typeface="Lato"/>
                <a:ea typeface="Lato"/>
                <a:cs typeface="Lato"/>
                <a:sym typeface="Lato"/>
              </a:rPr>
              <a:t>er</a:t>
            </a:r>
            <a:r>
              <a:rPr lang="en-US" sz="2000" b="0" i="0" u="none">
                <a:solidFill>
                  <a:schemeClr val="dk1"/>
                </a:solidFill>
                <a:latin typeface="Lato"/>
                <a:ea typeface="Lato"/>
                <a:cs typeface="Lato"/>
                <a:sym typeface="Lato"/>
              </a:rPr>
              <a:t> no crear interfer</a:t>
            </a:r>
            <a:r>
              <a:rPr lang="en-US" sz="2000">
                <a:solidFill>
                  <a:schemeClr val="dk1"/>
                </a:solidFill>
                <a:latin typeface="Lato"/>
                <a:ea typeface="Lato"/>
                <a:cs typeface="Lato"/>
                <a:sym typeface="Lato"/>
              </a:rPr>
              <a:t>è</a:t>
            </a:r>
            <a:r>
              <a:rPr lang="en-US" sz="2000" b="0" i="0" u="none">
                <a:solidFill>
                  <a:schemeClr val="dk1"/>
                </a:solidFill>
                <a:latin typeface="Lato"/>
                <a:ea typeface="Lato"/>
                <a:cs typeface="Lato"/>
                <a:sym typeface="Lato"/>
              </a:rPr>
              <a:t>nci</a:t>
            </a:r>
            <a:r>
              <a:rPr lang="en-US" sz="2000">
                <a:solidFill>
                  <a:schemeClr val="dk1"/>
                </a:solidFill>
                <a:latin typeface="Lato"/>
                <a:ea typeface="Lato"/>
                <a:cs typeface="Lato"/>
                <a:sym typeface="Lato"/>
              </a:rPr>
              <a:t>e</a:t>
            </a:r>
            <a:r>
              <a:rPr lang="en-US" sz="2000" b="0" i="0" u="none">
                <a:solidFill>
                  <a:schemeClr val="dk1"/>
                </a:solidFill>
                <a:latin typeface="Lato"/>
                <a:ea typeface="Lato"/>
                <a:cs typeface="Lato"/>
                <a:sym typeface="Lato"/>
              </a:rPr>
              <a:t>s</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a:solidFill>
                  <a:schemeClr val="dk1"/>
                </a:solidFill>
                <a:latin typeface="Lato"/>
                <a:ea typeface="Lato"/>
                <a:cs typeface="Lato"/>
                <a:sym typeface="Lato"/>
              </a:rPr>
              <a:t>É</a:t>
            </a:r>
            <a:r>
              <a:rPr lang="en-US" sz="2000" b="0" i="0" u="none">
                <a:solidFill>
                  <a:schemeClr val="dk1"/>
                </a:solidFill>
                <a:latin typeface="Lato"/>
                <a:ea typeface="Lato"/>
                <a:cs typeface="Lato"/>
                <a:sym typeface="Lato"/>
              </a:rPr>
              <a:t>s m</a:t>
            </a:r>
            <a:r>
              <a:rPr lang="en-US" sz="2000">
                <a:solidFill>
                  <a:schemeClr val="dk1"/>
                </a:solidFill>
                <a:latin typeface="Lato"/>
                <a:ea typeface="Lato"/>
                <a:cs typeface="Lato"/>
                <a:sym typeface="Lato"/>
              </a:rPr>
              <a:t>illor</a:t>
            </a:r>
            <a:r>
              <a:rPr lang="en-US" sz="2000" b="0" i="0" u="none">
                <a:solidFill>
                  <a:schemeClr val="dk1"/>
                </a:solidFill>
                <a:latin typeface="Lato"/>
                <a:ea typeface="Lato"/>
                <a:cs typeface="Lato"/>
                <a:sym typeface="Lato"/>
              </a:rPr>
              <a:t> </a:t>
            </a:r>
            <a:r>
              <a:rPr lang="en-US" sz="2000">
                <a:solidFill>
                  <a:schemeClr val="dk1"/>
                </a:solidFill>
                <a:latin typeface="Lato"/>
                <a:ea typeface="Lato"/>
                <a:cs typeface="Lato"/>
                <a:sym typeface="Lato"/>
              </a:rPr>
              <a:t>ensenyar</a:t>
            </a:r>
            <a:r>
              <a:rPr lang="en-US" sz="2000" b="0" i="0" u="none">
                <a:solidFill>
                  <a:schemeClr val="dk1"/>
                </a:solidFill>
                <a:latin typeface="Lato"/>
                <a:ea typeface="Lato"/>
                <a:cs typeface="Lato"/>
                <a:sym typeface="Lato"/>
              </a:rPr>
              <a:t> de forma progressiva una lengua: primer a </a:t>
            </a:r>
            <a:r>
              <a:rPr lang="en-US" sz="2000">
                <a:solidFill>
                  <a:schemeClr val="dk1"/>
                </a:solidFill>
                <a:latin typeface="Lato"/>
                <a:ea typeface="Lato"/>
                <a:cs typeface="Lato"/>
                <a:sym typeface="Lato"/>
              </a:rPr>
              <a:t>llegir paraules, després a construir frases simples, llavors frases més complexes...</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a:solidFill>
                  <a:schemeClr val="dk1"/>
                </a:solidFill>
                <a:latin typeface="Lato"/>
                <a:ea typeface="Lato"/>
                <a:cs typeface="Lato"/>
                <a:sym typeface="Lato"/>
              </a:rPr>
              <a:t>Permetre la traducció en una classe de llengua és un error</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a:solidFill>
                  <a:schemeClr val="dk1"/>
                </a:solidFill>
                <a:latin typeface="Lato"/>
                <a:ea typeface="Lato"/>
                <a:cs typeface="Lato"/>
                <a:sym typeface="Lato"/>
              </a:rPr>
              <a:t>És millor no </a:t>
            </a:r>
            <a:r>
              <a:rPr lang="en-US" sz="2000" b="0" i="0" u="none">
                <a:solidFill>
                  <a:schemeClr val="dk1"/>
                </a:solidFill>
                <a:latin typeface="Lato"/>
                <a:ea typeface="Lato"/>
                <a:cs typeface="Lato"/>
                <a:sym typeface="Lato"/>
              </a:rPr>
              <a:t> </a:t>
            </a:r>
            <a:r>
              <a:rPr lang="en-US" sz="2000">
                <a:solidFill>
                  <a:schemeClr val="dk1"/>
                </a:solidFill>
                <a:latin typeface="Lato"/>
                <a:ea typeface="Lato"/>
                <a:cs typeface="Lato"/>
                <a:sym typeface="Lato"/>
              </a:rPr>
              <a:t>ensenyar</a:t>
            </a:r>
            <a:r>
              <a:rPr lang="en-US" sz="2000" b="0" i="0" u="none">
                <a:solidFill>
                  <a:schemeClr val="dk1"/>
                </a:solidFill>
                <a:latin typeface="Lato"/>
                <a:ea typeface="Lato"/>
                <a:cs typeface="Lato"/>
                <a:sym typeface="Lato"/>
              </a:rPr>
              <a:t> una llengua a partir </a:t>
            </a:r>
            <a:r>
              <a:rPr lang="en-US" sz="2000">
                <a:solidFill>
                  <a:schemeClr val="dk1"/>
                </a:solidFill>
                <a:latin typeface="Lato"/>
                <a:ea typeface="Lato"/>
                <a:cs typeface="Lato"/>
                <a:sym typeface="Lato"/>
              </a:rPr>
              <a:t>d’una altra</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b="0" i="0" u="none">
                <a:solidFill>
                  <a:schemeClr val="dk1"/>
                </a:solidFill>
                <a:latin typeface="Lato"/>
                <a:ea typeface="Lato"/>
                <a:cs typeface="Lato"/>
                <a:sym typeface="Lato"/>
              </a:rPr>
              <a:t>Una persona bilingüe </a:t>
            </a:r>
            <a:r>
              <a:rPr lang="en-US" sz="2000">
                <a:solidFill>
                  <a:schemeClr val="dk1"/>
                </a:solidFill>
                <a:latin typeface="Lato"/>
                <a:ea typeface="Lato"/>
                <a:cs typeface="Lato"/>
                <a:sym typeface="Lato"/>
              </a:rPr>
              <a:t>é</a:t>
            </a:r>
            <a:r>
              <a:rPr lang="en-US" sz="2000" b="0" i="0" u="none">
                <a:solidFill>
                  <a:schemeClr val="dk1"/>
                </a:solidFill>
                <a:latin typeface="Lato"/>
                <a:ea typeface="Lato"/>
                <a:cs typeface="Lato"/>
                <a:sym typeface="Lato"/>
              </a:rPr>
              <a:t>s aquella que domina </a:t>
            </a:r>
            <a:r>
              <a:rPr lang="en-US" sz="2000">
                <a:solidFill>
                  <a:schemeClr val="dk1"/>
                </a:solidFill>
                <a:latin typeface="Lato"/>
                <a:ea typeface="Lato"/>
                <a:cs typeface="Lato"/>
                <a:sym typeface="Lato"/>
              </a:rPr>
              <a:t>dues</a:t>
            </a:r>
            <a:r>
              <a:rPr lang="en-US" sz="2000" b="0" i="0" u="none">
                <a:solidFill>
                  <a:schemeClr val="dk1"/>
                </a:solidFill>
                <a:latin typeface="Lato"/>
                <a:ea typeface="Lato"/>
                <a:cs typeface="Lato"/>
                <a:sym typeface="Lato"/>
              </a:rPr>
              <a:t> </a:t>
            </a:r>
            <a:r>
              <a:rPr lang="en-US" sz="2000">
                <a:solidFill>
                  <a:schemeClr val="dk1"/>
                </a:solidFill>
                <a:latin typeface="Lato"/>
                <a:ea typeface="Lato"/>
                <a:cs typeface="Lato"/>
                <a:sym typeface="Lato"/>
              </a:rPr>
              <a:t>llengües</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b="0" i="0" u="none">
                <a:solidFill>
                  <a:schemeClr val="dk1"/>
                </a:solidFill>
                <a:latin typeface="Lato"/>
                <a:ea typeface="Lato"/>
                <a:cs typeface="Lato"/>
                <a:sym typeface="Lato"/>
              </a:rPr>
              <a:t>Un</a:t>
            </a:r>
            <a:r>
              <a:rPr lang="en-US" sz="2000">
                <a:solidFill>
                  <a:schemeClr val="dk1"/>
                </a:solidFill>
                <a:latin typeface="Lato"/>
                <a:ea typeface="Lato"/>
                <a:cs typeface="Lato"/>
                <a:sym typeface="Lato"/>
              </a:rPr>
              <a:t>/a professor/a</a:t>
            </a:r>
            <a:r>
              <a:rPr lang="en-US" sz="2000" b="0" i="0" u="none">
                <a:solidFill>
                  <a:schemeClr val="dk1"/>
                </a:solidFill>
                <a:latin typeface="Lato"/>
                <a:ea typeface="Lato"/>
                <a:cs typeface="Lato"/>
                <a:sym typeface="Lato"/>
              </a:rPr>
              <a:t> que ensenyi moltes lleng</a:t>
            </a:r>
            <a:r>
              <a:rPr lang="en-US" sz="2000">
                <a:solidFill>
                  <a:schemeClr val="dk1"/>
                </a:solidFill>
                <a:latin typeface="Lato"/>
                <a:ea typeface="Lato"/>
                <a:cs typeface="Lato"/>
                <a:sym typeface="Lato"/>
              </a:rPr>
              <a:t>ües està creant parlants plurilingües</a:t>
            </a:r>
            <a:endParaRPr/>
          </a:p>
          <a:p>
            <a:pPr marL="0" marR="0" lvl="0" indent="0" algn="l" rtl="0">
              <a:lnSpc>
                <a:spcPct val="100000"/>
              </a:lnSpc>
              <a:spcBef>
                <a:spcPts val="0"/>
              </a:spcBef>
              <a:spcAft>
                <a:spcPts val="0"/>
              </a:spcAft>
              <a:buNone/>
            </a:pPr>
            <a:endParaRPr sz="2000" b="0" i="0" u="none">
              <a:solidFill>
                <a:schemeClr val="dk1"/>
              </a:solidFill>
              <a:latin typeface="Lato"/>
              <a:ea typeface="Lato"/>
              <a:cs typeface="Lato"/>
              <a:sym typeface="Lato"/>
            </a:endParaRPr>
          </a:p>
        </p:txBody>
      </p:sp>
      <p:pic>
        <p:nvPicPr>
          <p:cNvPr id="254" name="Google Shape;254;g8c6d02f368_0_14"/>
          <p:cNvPicPr preferRelativeResize="0"/>
          <p:nvPr/>
        </p:nvPicPr>
        <p:blipFill>
          <a:blip r:embed="rId4">
            <a:alphaModFix/>
          </a:blip>
          <a:stretch>
            <a:fillRect/>
          </a:stretch>
        </p:blipFill>
        <p:spPr>
          <a:xfrm>
            <a:off x="10066700" y="2097473"/>
            <a:ext cx="1666525" cy="1666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8d9cd2bdab_3_24"/>
          <p:cNvSpPr txBox="1">
            <a:spLocks noGrp="1"/>
          </p:cNvSpPr>
          <p:nvPr>
            <p:ph type="title"/>
          </p:nvPr>
        </p:nvSpPr>
        <p:spPr>
          <a:xfrm>
            <a:off x="1391525" y="2624275"/>
            <a:ext cx="6065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Moltes gràcies!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0"/>
          <p:cNvPicPr preferRelativeResize="0"/>
          <p:nvPr/>
        </p:nvPicPr>
        <p:blipFill rotWithShape="1">
          <a:blip r:embed="rId3">
            <a:alphaModFix/>
          </a:blip>
          <a:srcRect/>
          <a:stretch/>
        </p:blipFill>
        <p:spPr>
          <a:xfrm>
            <a:off x="777700" y="1643427"/>
            <a:ext cx="9764599" cy="4752600"/>
          </a:xfrm>
          <a:prstGeom prst="rect">
            <a:avLst/>
          </a:prstGeom>
          <a:noFill/>
          <a:ln>
            <a:noFill/>
          </a:ln>
        </p:spPr>
      </p:pic>
      <p:sp>
        <p:nvSpPr>
          <p:cNvPr id="266" name="Google Shape;266;p2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Més recursos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8d9cd2bdab_3_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3" name="Google Shape;273;g8d9cd2bdab_3_3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pic>
        <p:nvPicPr>
          <p:cNvPr id="274" name="Google Shape;274;g8d9cd2bdab_3_31" descr="Artur Noguerol, professor emèrit de Didàctica de la Llengua a la Facultat de Ciències de l'Educació de la UAB,  explica el canvi de paradigma que van suposar les noves propostes del Consell d'Europa a l'hora d'ensenyar i aprendre llengües." title="La intercomprensió en el marc de la competència plurilingüe i intercultural.">
            <a:hlinkClick r:id="rId3"/>
          </p:cNvPr>
          <p:cNvPicPr preferRelativeResize="0"/>
          <p:nvPr/>
        </p:nvPicPr>
        <p:blipFill>
          <a:blip r:embed="rId4">
            <a:alphaModFix/>
          </a:blip>
          <a:stretch>
            <a:fillRect/>
          </a:stretch>
        </p:blipFill>
        <p:spPr>
          <a:xfrm>
            <a:off x="1594925" y="97125"/>
            <a:ext cx="8657178" cy="6492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8c6d02f368_0_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1" name="Google Shape;281;g8c6d02f368_0_3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82" name="Google Shape;282;g8c6d02f368_0_39" descr="Episode N°18 de la série Lo Mot diffusée dans le magazine occitan Viure al País. Une Coproduction Piget/France Télévisions" title="LO MOT : OCCITAN E CATALAN">
            <a:hlinkClick r:id="rId3"/>
          </p:cNvPr>
          <p:cNvPicPr preferRelativeResize="0"/>
          <p:nvPr/>
        </p:nvPicPr>
        <p:blipFill>
          <a:blip r:embed="rId4">
            <a:alphaModFix/>
          </a:blip>
          <a:stretch>
            <a:fillRect/>
          </a:stretch>
        </p:blipFill>
        <p:spPr>
          <a:xfrm>
            <a:off x="1752600" y="365125"/>
            <a:ext cx="7848600" cy="5886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8c6d02f368_0_4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9" name="Google Shape;289;g8c6d02f368_0_4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200" u="sng">
                <a:solidFill>
                  <a:schemeClr val="hlink"/>
                </a:solidFill>
                <a:latin typeface="Arial"/>
                <a:ea typeface="Arial"/>
                <a:cs typeface="Arial"/>
                <a:sym typeface="Arial"/>
                <a:hlinkClick r:id="rId3"/>
              </a:rPr>
              <a:t>https://www.eurom5.com/p/chisiamo-ca/intercomprensione</a:t>
            </a:r>
            <a:endParaRPr/>
          </a:p>
          <a:p>
            <a:pPr marL="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a:t>
            </a:r>
            <a:endParaRPr/>
          </a:p>
        </p:txBody>
      </p:sp>
      <p:sp>
        <p:nvSpPr>
          <p:cNvPr id="65" name="Google Shape;65;p3"/>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Listiac - Linguistically Sensitive Teaching in All Classrooms</a:t>
            </a:r>
            <a:endParaRPr/>
          </a:p>
        </p:txBody>
      </p:sp>
      <p:sp>
        <p:nvSpPr>
          <p:cNvPr id="66" name="Google Shape;66;p3"/>
          <p:cNvSpPr txBox="1"/>
          <p:nvPr/>
        </p:nvSpPr>
        <p:spPr>
          <a:xfrm>
            <a:off x="838200" y="585850"/>
            <a:ext cx="8255100" cy="62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40227"/>
              </a:buClr>
              <a:buSzPts val="3200"/>
              <a:buFont typeface="Lato"/>
              <a:buNone/>
            </a:pPr>
            <a:r>
              <a:rPr lang="en-US" sz="3200" b="1">
                <a:solidFill>
                  <a:srgbClr val="FF0000"/>
                </a:solidFill>
                <a:latin typeface="Lato"/>
                <a:ea typeface="Lato"/>
                <a:cs typeface="Lato"/>
                <a:sym typeface="Lato"/>
              </a:rPr>
              <a:t>Qui som? El nostre punt de partida</a:t>
            </a:r>
            <a:endParaRPr/>
          </a:p>
          <a:p>
            <a:pPr marL="0" marR="0" lvl="0" indent="0" algn="l" rtl="0">
              <a:lnSpc>
                <a:spcPct val="100000"/>
              </a:lnSpc>
              <a:spcBef>
                <a:spcPts val="0"/>
              </a:spcBef>
              <a:spcAft>
                <a:spcPts val="0"/>
              </a:spcAft>
              <a:buNone/>
            </a:pPr>
            <a:endParaRPr sz="3200" b="1" i="0" u="none">
              <a:solidFill>
                <a:srgbClr val="FF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a:t>
            </a:r>
            <a:endParaRPr/>
          </a:p>
        </p:txBody>
      </p:sp>
      <p:sp>
        <p:nvSpPr>
          <p:cNvPr id="72" name="Google Shape;72;p4"/>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Listiac - Linguistically Sensitive Teaching in All Classrooms</a:t>
            </a:r>
            <a:endParaRPr/>
          </a:p>
        </p:txBody>
      </p:sp>
      <p:pic>
        <p:nvPicPr>
          <p:cNvPr id="73" name="Google Shape;73;p4"/>
          <p:cNvPicPr preferRelativeResize="0"/>
          <p:nvPr/>
        </p:nvPicPr>
        <p:blipFill rotWithShape="1">
          <a:blip r:embed="rId3">
            <a:alphaModFix/>
          </a:blip>
          <a:srcRect/>
          <a:stretch/>
        </p:blipFill>
        <p:spPr>
          <a:xfrm>
            <a:off x="406400" y="206375"/>
            <a:ext cx="1068387" cy="881062"/>
          </a:xfrm>
          <a:prstGeom prst="rect">
            <a:avLst/>
          </a:prstGeom>
          <a:noFill/>
          <a:ln>
            <a:noFill/>
          </a:ln>
        </p:spPr>
      </p:pic>
      <p:sp>
        <p:nvSpPr>
          <p:cNvPr id="74" name="Google Shape;74;p4"/>
          <p:cNvSpPr txBox="1"/>
          <p:nvPr/>
        </p:nvSpPr>
        <p:spPr>
          <a:xfrm>
            <a:off x="1979612" y="423862"/>
            <a:ext cx="6891337" cy="706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Lato"/>
              <a:buNone/>
            </a:pPr>
            <a:r>
              <a:rPr lang="en-US" sz="4000" b="1">
                <a:solidFill>
                  <a:schemeClr val="dk1"/>
                </a:solidFill>
                <a:latin typeface="Lato"/>
                <a:ea typeface="Lato"/>
                <a:cs typeface="Lato"/>
                <a:sym typeface="Lato"/>
              </a:rPr>
              <a:t>Veritat</a:t>
            </a:r>
            <a:r>
              <a:rPr lang="en-US" sz="4000" b="1" i="0" u="none">
                <a:solidFill>
                  <a:schemeClr val="dk1"/>
                </a:solidFill>
                <a:latin typeface="Lato"/>
                <a:ea typeface="Lato"/>
                <a:cs typeface="Lato"/>
                <a:sym typeface="Lato"/>
              </a:rPr>
              <a:t> o menti</a:t>
            </a:r>
            <a:r>
              <a:rPr lang="en-US" sz="4000" b="1">
                <a:solidFill>
                  <a:schemeClr val="dk1"/>
                </a:solidFill>
                <a:latin typeface="Lato"/>
                <a:ea typeface="Lato"/>
                <a:cs typeface="Lato"/>
                <a:sym typeface="Lato"/>
              </a:rPr>
              <a:t>d</a:t>
            </a:r>
            <a:r>
              <a:rPr lang="en-US" sz="4000" b="1" i="0" u="none">
                <a:solidFill>
                  <a:schemeClr val="dk1"/>
                </a:solidFill>
                <a:latin typeface="Lato"/>
                <a:ea typeface="Lato"/>
                <a:cs typeface="Lato"/>
                <a:sym typeface="Lato"/>
              </a:rPr>
              <a:t>a?</a:t>
            </a:r>
            <a:endParaRPr/>
          </a:p>
        </p:txBody>
      </p:sp>
      <p:sp>
        <p:nvSpPr>
          <p:cNvPr id="75" name="Google Shape;75;p4"/>
          <p:cNvSpPr txBox="1"/>
          <p:nvPr/>
        </p:nvSpPr>
        <p:spPr>
          <a:xfrm>
            <a:off x="406400" y="1392237"/>
            <a:ext cx="9542462" cy="409416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000"/>
              <a:buFont typeface="Lato"/>
              <a:buAutoNum type="arabicPeriod"/>
            </a:pPr>
            <a:r>
              <a:rPr lang="en-US" sz="2000">
                <a:solidFill>
                  <a:schemeClr val="dk1"/>
                </a:solidFill>
                <a:latin typeface="Lato"/>
                <a:ea typeface="Lato"/>
                <a:cs typeface="Lato"/>
                <a:sym typeface="Lato"/>
              </a:rPr>
              <a:t>És bo ensenyar</a:t>
            </a:r>
            <a:r>
              <a:rPr lang="en-US" sz="2000" b="0" i="0" u="none">
                <a:solidFill>
                  <a:schemeClr val="dk1"/>
                </a:solidFill>
                <a:latin typeface="Lato"/>
                <a:ea typeface="Lato"/>
                <a:cs typeface="Lato"/>
                <a:sym typeface="Lato"/>
              </a:rPr>
              <a:t> l</a:t>
            </a:r>
            <a:r>
              <a:rPr lang="en-US" sz="2000">
                <a:solidFill>
                  <a:schemeClr val="dk1"/>
                </a:solidFill>
                <a:latin typeface="Lato"/>
                <a:ea typeface="Lato"/>
                <a:cs typeface="Lato"/>
                <a:sym typeface="Lato"/>
              </a:rPr>
              <a:t>e</a:t>
            </a:r>
            <a:r>
              <a:rPr lang="en-US" sz="2000" b="0" i="0" u="none">
                <a:solidFill>
                  <a:schemeClr val="dk1"/>
                </a:solidFill>
                <a:latin typeface="Lato"/>
                <a:ea typeface="Lato"/>
                <a:cs typeface="Lato"/>
                <a:sym typeface="Lato"/>
              </a:rPr>
              <a:t>s l</a:t>
            </a:r>
            <a:r>
              <a:rPr lang="en-US" sz="2000">
                <a:solidFill>
                  <a:schemeClr val="dk1"/>
                </a:solidFill>
                <a:latin typeface="Lato"/>
                <a:ea typeface="Lato"/>
                <a:cs typeface="Lato"/>
                <a:sym typeface="Lato"/>
              </a:rPr>
              <a:t>lengüe</a:t>
            </a:r>
            <a:r>
              <a:rPr lang="en-US" sz="2000" b="0" i="0" u="none">
                <a:solidFill>
                  <a:schemeClr val="dk1"/>
                </a:solidFill>
                <a:latin typeface="Lato"/>
                <a:ea typeface="Lato"/>
                <a:cs typeface="Lato"/>
                <a:sym typeface="Lato"/>
              </a:rPr>
              <a:t>s de forma separada p</a:t>
            </a:r>
            <a:r>
              <a:rPr lang="en-US" sz="2000">
                <a:solidFill>
                  <a:schemeClr val="dk1"/>
                </a:solidFill>
                <a:latin typeface="Lato"/>
                <a:ea typeface="Lato"/>
                <a:cs typeface="Lato"/>
                <a:sym typeface="Lato"/>
              </a:rPr>
              <a:t>er</a:t>
            </a:r>
            <a:r>
              <a:rPr lang="en-US" sz="2000" b="0" i="0" u="none">
                <a:solidFill>
                  <a:schemeClr val="dk1"/>
                </a:solidFill>
                <a:latin typeface="Lato"/>
                <a:ea typeface="Lato"/>
                <a:cs typeface="Lato"/>
                <a:sym typeface="Lato"/>
              </a:rPr>
              <a:t> no crear interfer</a:t>
            </a:r>
            <a:r>
              <a:rPr lang="en-US" sz="2000">
                <a:solidFill>
                  <a:schemeClr val="dk1"/>
                </a:solidFill>
                <a:latin typeface="Lato"/>
                <a:ea typeface="Lato"/>
                <a:cs typeface="Lato"/>
                <a:sym typeface="Lato"/>
              </a:rPr>
              <a:t>è</a:t>
            </a:r>
            <a:r>
              <a:rPr lang="en-US" sz="2000" b="0" i="0" u="none">
                <a:solidFill>
                  <a:schemeClr val="dk1"/>
                </a:solidFill>
                <a:latin typeface="Lato"/>
                <a:ea typeface="Lato"/>
                <a:cs typeface="Lato"/>
                <a:sym typeface="Lato"/>
              </a:rPr>
              <a:t>nci</a:t>
            </a:r>
            <a:r>
              <a:rPr lang="en-US" sz="2000">
                <a:solidFill>
                  <a:schemeClr val="dk1"/>
                </a:solidFill>
                <a:latin typeface="Lato"/>
                <a:ea typeface="Lato"/>
                <a:cs typeface="Lato"/>
                <a:sym typeface="Lato"/>
              </a:rPr>
              <a:t>e</a:t>
            </a:r>
            <a:r>
              <a:rPr lang="en-US" sz="2000" b="0" i="0" u="none">
                <a:solidFill>
                  <a:schemeClr val="dk1"/>
                </a:solidFill>
                <a:latin typeface="Lato"/>
                <a:ea typeface="Lato"/>
                <a:cs typeface="Lato"/>
                <a:sym typeface="Lato"/>
              </a:rPr>
              <a:t>s</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a:solidFill>
                  <a:schemeClr val="dk1"/>
                </a:solidFill>
                <a:latin typeface="Lato"/>
                <a:ea typeface="Lato"/>
                <a:cs typeface="Lato"/>
                <a:sym typeface="Lato"/>
              </a:rPr>
              <a:t>É</a:t>
            </a:r>
            <a:r>
              <a:rPr lang="en-US" sz="2000" b="0" i="0" u="none">
                <a:solidFill>
                  <a:schemeClr val="dk1"/>
                </a:solidFill>
                <a:latin typeface="Lato"/>
                <a:ea typeface="Lato"/>
                <a:cs typeface="Lato"/>
                <a:sym typeface="Lato"/>
              </a:rPr>
              <a:t>s m</a:t>
            </a:r>
            <a:r>
              <a:rPr lang="en-US" sz="2000">
                <a:solidFill>
                  <a:schemeClr val="dk1"/>
                </a:solidFill>
                <a:latin typeface="Lato"/>
                <a:ea typeface="Lato"/>
                <a:cs typeface="Lato"/>
                <a:sym typeface="Lato"/>
              </a:rPr>
              <a:t>illor</a:t>
            </a:r>
            <a:r>
              <a:rPr lang="en-US" sz="2000" b="0" i="0" u="none">
                <a:solidFill>
                  <a:schemeClr val="dk1"/>
                </a:solidFill>
                <a:latin typeface="Lato"/>
                <a:ea typeface="Lato"/>
                <a:cs typeface="Lato"/>
                <a:sym typeface="Lato"/>
              </a:rPr>
              <a:t> </a:t>
            </a:r>
            <a:r>
              <a:rPr lang="en-US" sz="2000">
                <a:solidFill>
                  <a:schemeClr val="dk1"/>
                </a:solidFill>
                <a:latin typeface="Lato"/>
                <a:ea typeface="Lato"/>
                <a:cs typeface="Lato"/>
                <a:sym typeface="Lato"/>
              </a:rPr>
              <a:t>ensenyar</a:t>
            </a:r>
            <a:r>
              <a:rPr lang="en-US" sz="2000" b="0" i="0" u="none">
                <a:solidFill>
                  <a:schemeClr val="dk1"/>
                </a:solidFill>
                <a:latin typeface="Lato"/>
                <a:ea typeface="Lato"/>
                <a:cs typeface="Lato"/>
                <a:sym typeface="Lato"/>
              </a:rPr>
              <a:t> de forma progressiva una lengua: primer a </a:t>
            </a:r>
            <a:r>
              <a:rPr lang="en-US" sz="2000">
                <a:solidFill>
                  <a:schemeClr val="dk1"/>
                </a:solidFill>
                <a:latin typeface="Lato"/>
                <a:ea typeface="Lato"/>
                <a:cs typeface="Lato"/>
                <a:sym typeface="Lato"/>
              </a:rPr>
              <a:t>llegir paraules, després a construir frases simples, llavors frases més complexes...</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a:solidFill>
                  <a:schemeClr val="dk1"/>
                </a:solidFill>
                <a:latin typeface="Lato"/>
                <a:ea typeface="Lato"/>
                <a:cs typeface="Lato"/>
                <a:sym typeface="Lato"/>
              </a:rPr>
              <a:t>Permetre la traducció en una classe de llengua és un error</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a:solidFill>
                  <a:schemeClr val="dk1"/>
                </a:solidFill>
                <a:latin typeface="Lato"/>
                <a:ea typeface="Lato"/>
                <a:cs typeface="Lato"/>
                <a:sym typeface="Lato"/>
              </a:rPr>
              <a:t>És millor no </a:t>
            </a:r>
            <a:r>
              <a:rPr lang="en-US" sz="2000" b="0" i="0" u="none">
                <a:solidFill>
                  <a:schemeClr val="dk1"/>
                </a:solidFill>
                <a:latin typeface="Lato"/>
                <a:ea typeface="Lato"/>
                <a:cs typeface="Lato"/>
                <a:sym typeface="Lato"/>
              </a:rPr>
              <a:t> </a:t>
            </a:r>
            <a:r>
              <a:rPr lang="en-US" sz="2000">
                <a:solidFill>
                  <a:schemeClr val="dk1"/>
                </a:solidFill>
                <a:latin typeface="Lato"/>
                <a:ea typeface="Lato"/>
                <a:cs typeface="Lato"/>
                <a:sym typeface="Lato"/>
              </a:rPr>
              <a:t>ensenyar</a:t>
            </a:r>
            <a:r>
              <a:rPr lang="en-US" sz="2000" b="0" i="0" u="none">
                <a:solidFill>
                  <a:schemeClr val="dk1"/>
                </a:solidFill>
                <a:latin typeface="Lato"/>
                <a:ea typeface="Lato"/>
                <a:cs typeface="Lato"/>
                <a:sym typeface="Lato"/>
              </a:rPr>
              <a:t> una llengua a partir </a:t>
            </a:r>
            <a:r>
              <a:rPr lang="en-US" sz="2000">
                <a:solidFill>
                  <a:schemeClr val="dk1"/>
                </a:solidFill>
                <a:latin typeface="Lato"/>
                <a:ea typeface="Lato"/>
                <a:cs typeface="Lato"/>
                <a:sym typeface="Lato"/>
              </a:rPr>
              <a:t>d’una altra</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b="0" i="0" u="none">
                <a:solidFill>
                  <a:schemeClr val="dk1"/>
                </a:solidFill>
                <a:latin typeface="Lato"/>
                <a:ea typeface="Lato"/>
                <a:cs typeface="Lato"/>
                <a:sym typeface="Lato"/>
              </a:rPr>
              <a:t>Una persona bilingüe </a:t>
            </a:r>
            <a:r>
              <a:rPr lang="en-US" sz="2000">
                <a:solidFill>
                  <a:schemeClr val="dk1"/>
                </a:solidFill>
                <a:latin typeface="Lato"/>
                <a:ea typeface="Lato"/>
                <a:cs typeface="Lato"/>
                <a:sym typeface="Lato"/>
              </a:rPr>
              <a:t>é</a:t>
            </a:r>
            <a:r>
              <a:rPr lang="en-US" sz="2000" b="0" i="0" u="none">
                <a:solidFill>
                  <a:schemeClr val="dk1"/>
                </a:solidFill>
                <a:latin typeface="Lato"/>
                <a:ea typeface="Lato"/>
                <a:cs typeface="Lato"/>
                <a:sym typeface="Lato"/>
              </a:rPr>
              <a:t>s aquella que domina </a:t>
            </a:r>
            <a:r>
              <a:rPr lang="en-US" sz="2000">
                <a:solidFill>
                  <a:schemeClr val="dk1"/>
                </a:solidFill>
                <a:latin typeface="Lato"/>
                <a:ea typeface="Lato"/>
                <a:cs typeface="Lato"/>
                <a:sym typeface="Lato"/>
              </a:rPr>
              <a:t>dues</a:t>
            </a:r>
            <a:r>
              <a:rPr lang="en-US" sz="2000" b="0" i="0" u="none">
                <a:solidFill>
                  <a:schemeClr val="dk1"/>
                </a:solidFill>
                <a:latin typeface="Lato"/>
                <a:ea typeface="Lato"/>
                <a:cs typeface="Lato"/>
                <a:sym typeface="Lato"/>
              </a:rPr>
              <a:t> </a:t>
            </a:r>
            <a:r>
              <a:rPr lang="en-US" sz="2000">
                <a:solidFill>
                  <a:schemeClr val="dk1"/>
                </a:solidFill>
                <a:latin typeface="Lato"/>
                <a:ea typeface="Lato"/>
                <a:cs typeface="Lato"/>
                <a:sym typeface="Lato"/>
              </a:rPr>
              <a:t>llengües</a:t>
            </a:r>
            <a:endParaRPr/>
          </a:p>
          <a:p>
            <a:pPr marL="457200" marR="0" lvl="0" indent="-330200" algn="l" rtl="0">
              <a:lnSpc>
                <a:spcPct val="100000"/>
              </a:lnSpc>
              <a:spcBef>
                <a:spcPts val="0"/>
              </a:spcBef>
              <a:spcAft>
                <a:spcPts val="0"/>
              </a:spcAft>
              <a:buClr>
                <a:schemeClr val="dk1"/>
              </a:buClr>
              <a:buSzPts val="2000"/>
              <a:buFont typeface="Lato"/>
              <a:buNone/>
            </a:pPr>
            <a:endParaRPr sz="2000" b="0" i="0" u="none">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2000"/>
              <a:buFont typeface="Lato"/>
              <a:buAutoNum type="arabicPeriod"/>
            </a:pPr>
            <a:r>
              <a:rPr lang="en-US" sz="2000" b="0" i="0" u="none">
                <a:solidFill>
                  <a:schemeClr val="dk1"/>
                </a:solidFill>
                <a:latin typeface="Lato"/>
                <a:ea typeface="Lato"/>
                <a:cs typeface="Lato"/>
                <a:sym typeface="Lato"/>
              </a:rPr>
              <a:t>Un</a:t>
            </a:r>
            <a:r>
              <a:rPr lang="en-US" sz="2000">
                <a:solidFill>
                  <a:schemeClr val="dk1"/>
                </a:solidFill>
                <a:latin typeface="Lato"/>
                <a:ea typeface="Lato"/>
                <a:cs typeface="Lato"/>
                <a:sym typeface="Lato"/>
              </a:rPr>
              <a:t>/a professor/a</a:t>
            </a:r>
            <a:r>
              <a:rPr lang="en-US" sz="2000" b="0" i="0" u="none">
                <a:solidFill>
                  <a:schemeClr val="dk1"/>
                </a:solidFill>
                <a:latin typeface="Lato"/>
                <a:ea typeface="Lato"/>
                <a:cs typeface="Lato"/>
                <a:sym typeface="Lato"/>
              </a:rPr>
              <a:t> que ensenyi moltes lleng</a:t>
            </a:r>
            <a:r>
              <a:rPr lang="en-US" sz="2000">
                <a:solidFill>
                  <a:schemeClr val="dk1"/>
                </a:solidFill>
                <a:latin typeface="Lato"/>
                <a:ea typeface="Lato"/>
                <a:cs typeface="Lato"/>
                <a:sym typeface="Lato"/>
              </a:rPr>
              <a:t>ües està creant parlants plurilingües</a:t>
            </a:r>
            <a:endParaRPr/>
          </a:p>
          <a:p>
            <a:pPr marL="0" marR="0" lvl="0" indent="0" algn="l" rtl="0">
              <a:lnSpc>
                <a:spcPct val="100000"/>
              </a:lnSpc>
              <a:spcBef>
                <a:spcPts val="0"/>
              </a:spcBef>
              <a:spcAft>
                <a:spcPts val="0"/>
              </a:spcAft>
              <a:buNone/>
            </a:pPr>
            <a:endParaRPr sz="2000" b="0" i="0" u="none">
              <a:solidFill>
                <a:schemeClr val="dk1"/>
              </a:solidFill>
              <a:latin typeface="Lato"/>
              <a:ea typeface="Lato"/>
              <a:cs typeface="Lato"/>
              <a:sym typeface="Lato"/>
            </a:endParaRPr>
          </a:p>
        </p:txBody>
      </p:sp>
      <p:pic>
        <p:nvPicPr>
          <p:cNvPr id="76" name="Google Shape;76;p4"/>
          <p:cNvPicPr preferRelativeResize="0"/>
          <p:nvPr/>
        </p:nvPicPr>
        <p:blipFill>
          <a:blip r:embed="rId4">
            <a:alphaModFix/>
          </a:blip>
          <a:stretch>
            <a:fillRect/>
          </a:stretch>
        </p:blipFill>
        <p:spPr>
          <a:xfrm>
            <a:off x="10066700" y="2097473"/>
            <a:ext cx="1666525" cy="166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8e60b0ed58_0_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3" name="Google Shape;83;g8e60b0ed58_0_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84" name="Google Shape;84;g8e60b0ed58_0_4" title="Himawari é igualiña a Shin Chan (Galego)">
            <a:hlinkClick r:id="rId3"/>
          </p:cNvPr>
          <p:cNvPicPr preferRelativeResize="0"/>
          <p:nvPr/>
        </p:nvPicPr>
        <p:blipFill>
          <a:blip r:embed="rId4">
            <a:alphaModFix/>
          </a:blip>
          <a:stretch>
            <a:fillRect/>
          </a:stretch>
        </p:blipFill>
        <p:spPr>
          <a:xfrm>
            <a:off x="1831652" y="365125"/>
            <a:ext cx="8349526" cy="6262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subTitle" idx="1"/>
          </p:nvPr>
        </p:nvSpPr>
        <p:spPr>
          <a:xfrm>
            <a:off x="2165700" y="5402775"/>
            <a:ext cx="9144000" cy="165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500" u="sng">
                <a:solidFill>
                  <a:schemeClr val="accent2"/>
                </a:solidFill>
                <a:latin typeface="Arial"/>
                <a:ea typeface="Arial"/>
                <a:cs typeface="Arial"/>
                <a:sym typeface="Arial"/>
                <a:hlinkClick r:id="rId3"/>
              </a:rPr>
              <a:t>https://www.instagram.com/p/CCL6ACFqUnb/</a:t>
            </a:r>
            <a:endParaRPr sz="2800">
              <a:latin typeface="Arial"/>
              <a:ea typeface="Arial"/>
              <a:cs typeface="Arial"/>
              <a:sym typeface="Arial"/>
            </a:endParaRPr>
          </a:p>
          <a:p>
            <a:pPr marL="0" lvl="0" indent="0" algn="ctr" rtl="0">
              <a:lnSpc>
                <a:spcPct val="90000"/>
              </a:lnSpc>
              <a:spcBef>
                <a:spcPts val="0"/>
              </a:spcBef>
              <a:spcAft>
                <a:spcPts val="0"/>
              </a:spcAft>
              <a:buClr>
                <a:schemeClr val="dk1"/>
              </a:buClr>
              <a:buSzPts val="2400"/>
              <a:buNone/>
            </a:pPr>
            <a:endParaRPr sz="1900">
              <a:latin typeface="Arial"/>
              <a:ea typeface="Arial"/>
              <a:cs typeface="Arial"/>
              <a:sym typeface="Arial"/>
            </a:endParaRPr>
          </a:p>
        </p:txBody>
      </p:sp>
      <p:sp>
        <p:nvSpPr>
          <p:cNvPr id="90" name="Google Shape;90;p5"/>
          <p:cNvSpPr txBox="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a:t>
            </a:r>
            <a:endParaRPr/>
          </a:p>
        </p:txBody>
      </p:sp>
      <p:sp>
        <p:nvSpPr>
          <p:cNvPr id="91" name="Google Shape;91;p5"/>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98989"/>
              </a:buClr>
              <a:buSzPts val="1200"/>
              <a:buFont typeface="Lato"/>
              <a:buNone/>
            </a:pPr>
            <a:r>
              <a:rPr lang="en-US" sz="1200" b="0" i="0" u="none">
                <a:solidFill>
                  <a:srgbClr val="898989"/>
                </a:solidFill>
                <a:latin typeface="Lato"/>
                <a:ea typeface="Lato"/>
                <a:cs typeface="Lato"/>
                <a:sym typeface="Lato"/>
              </a:rPr>
              <a:t>Listiac - Linguistically Sensitive Teaching in All Classrooms</a:t>
            </a:r>
            <a:endParaRPr/>
          </a:p>
        </p:txBody>
      </p:sp>
      <p:sp>
        <p:nvSpPr>
          <p:cNvPr id="92" name="Google Shape;92;p5"/>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3" name="Google Shape;93;p5"/>
          <p:cNvPicPr preferRelativeResize="0"/>
          <p:nvPr/>
        </p:nvPicPr>
        <p:blipFill>
          <a:blip r:embed="rId4">
            <a:alphaModFix/>
          </a:blip>
          <a:stretch>
            <a:fillRect/>
          </a:stretch>
        </p:blipFill>
        <p:spPr>
          <a:xfrm>
            <a:off x="1909125" y="1074825"/>
            <a:ext cx="7305177" cy="4127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title"/>
          </p:nvPr>
        </p:nvSpPr>
        <p:spPr>
          <a:xfrm>
            <a:off x="442912" y="500062"/>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40227"/>
              </a:buClr>
              <a:buSzPts val="3600"/>
              <a:buFont typeface="Lato"/>
              <a:buNone/>
            </a:pPr>
            <a:r>
              <a:rPr lang="en-US" sz="3600"/>
              <a:t>Els mites populars sobre l’ensenyament de llengües</a:t>
            </a:r>
            <a:r>
              <a:rPr lang="en-US" sz="3600" b="1" i="0" u="none">
                <a:solidFill>
                  <a:srgbClr val="E40227"/>
                </a:solidFill>
                <a:latin typeface="Lato"/>
                <a:ea typeface="Lato"/>
                <a:cs typeface="Lato"/>
                <a:sym typeface="Lato"/>
              </a:rPr>
              <a:t> </a:t>
            </a:r>
            <a:endParaRPr/>
          </a:p>
        </p:txBody>
      </p:sp>
      <p:sp>
        <p:nvSpPr>
          <p:cNvPr id="99" name="Google Shape;99;p7"/>
          <p:cNvSpPr txBox="1">
            <a:spLocks noGrp="1"/>
          </p:cNvSpPr>
          <p:nvPr>
            <p:ph type="body" idx="1"/>
          </p:nvPr>
        </p:nvSpPr>
        <p:spPr>
          <a:xfrm>
            <a:off x="838200" y="2109400"/>
            <a:ext cx="10515600" cy="4351200"/>
          </a:xfrm>
          <a:prstGeom prst="rect">
            <a:avLst/>
          </a:prstGeom>
          <a:noFill/>
          <a:ln>
            <a:noFill/>
          </a:ln>
        </p:spPr>
        <p:txBody>
          <a:bodyPr spcFirstLastPara="1" wrap="square" lIns="91425" tIns="45700" rIns="91425" bIns="45700" anchor="t" anchorCtr="0">
            <a:noAutofit/>
          </a:bodyPr>
          <a:lstStyle/>
          <a:p>
            <a:pPr marL="228600" marR="0" lvl="0" indent="-215900" algn="l" rtl="0">
              <a:lnSpc>
                <a:spcPct val="90000"/>
              </a:lnSpc>
              <a:spcBef>
                <a:spcPts val="0"/>
              </a:spcBef>
              <a:spcAft>
                <a:spcPts val="0"/>
              </a:spcAft>
              <a:buClr>
                <a:schemeClr val="dk1"/>
              </a:buClr>
              <a:buSzPts val="3400"/>
              <a:buFont typeface="Arial"/>
              <a:buChar char="•"/>
            </a:pPr>
            <a:r>
              <a:rPr lang="en-US" sz="3400"/>
              <a:t>El parlant natiu</a:t>
            </a:r>
            <a:r>
              <a:rPr lang="en-US" sz="3400" b="0" i="0" u="none" strike="noStrike" cap="none">
                <a:solidFill>
                  <a:schemeClr val="dk1"/>
                </a:solidFill>
                <a:latin typeface="Lato"/>
                <a:ea typeface="Lato"/>
                <a:cs typeface="Lato"/>
                <a:sym typeface="Lato"/>
              </a:rPr>
              <a:t> </a:t>
            </a:r>
            <a:endParaRPr sz="2600"/>
          </a:p>
          <a:p>
            <a:pPr marL="228600" marR="0" lvl="0" indent="-215900" algn="l" rtl="0">
              <a:lnSpc>
                <a:spcPct val="90000"/>
              </a:lnSpc>
              <a:spcBef>
                <a:spcPts val="1000"/>
              </a:spcBef>
              <a:spcAft>
                <a:spcPts val="0"/>
              </a:spcAft>
              <a:buClr>
                <a:schemeClr val="dk1"/>
              </a:buClr>
              <a:buSzPts val="3400"/>
              <a:buFont typeface="Arial"/>
              <a:buChar char="•"/>
            </a:pPr>
            <a:r>
              <a:rPr lang="en-US" sz="3400" b="0" i="0" u="none" strike="noStrike" cap="none">
                <a:solidFill>
                  <a:schemeClr val="dk1"/>
                </a:solidFill>
                <a:latin typeface="Lato"/>
                <a:ea typeface="Lato"/>
                <a:cs typeface="Lato"/>
                <a:sym typeface="Lato"/>
              </a:rPr>
              <a:t>C</a:t>
            </a:r>
            <a:r>
              <a:rPr lang="en-US" sz="3400"/>
              <a:t>om més aviat millor</a:t>
            </a:r>
            <a:endParaRPr sz="2600"/>
          </a:p>
          <a:p>
            <a:pPr marL="228600" marR="0" lvl="0" indent="-215900" algn="l" rtl="0">
              <a:lnSpc>
                <a:spcPct val="90000"/>
              </a:lnSpc>
              <a:spcBef>
                <a:spcPts val="1000"/>
              </a:spcBef>
              <a:spcAft>
                <a:spcPts val="0"/>
              </a:spcAft>
              <a:buClr>
                <a:schemeClr val="dk1"/>
              </a:buClr>
              <a:buSzPts val="3400"/>
              <a:buFont typeface="Arial"/>
              <a:buChar char="•"/>
            </a:pPr>
            <a:r>
              <a:rPr lang="en-US" sz="3400"/>
              <a:t>L’aprenent com una persona “deficient”</a:t>
            </a:r>
            <a:endParaRPr sz="2600"/>
          </a:p>
          <a:p>
            <a:pPr marL="228600" marR="0" lvl="0" indent="-215900" algn="l" rtl="0">
              <a:lnSpc>
                <a:spcPct val="90000"/>
              </a:lnSpc>
              <a:spcBef>
                <a:spcPts val="1000"/>
              </a:spcBef>
              <a:spcAft>
                <a:spcPts val="0"/>
              </a:spcAft>
              <a:buClr>
                <a:schemeClr val="dk1"/>
              </a:buClr>
              <a:buSzPts val="3400"/>
              <a:buFont typeface="Arial"/>
              <a:buChar char="•"/>
            </a:pPr>
            <a:r>
              <a:rPr lang="en-US" sz="3400" b="0" i="0" u="none" strike="noStrike" cap="none">
                <a:solidFill>
                  <a:schemeClr val="dk1"/>
                </a:solidFill>
                <a:latin typeface="Lato"/>
                <a:ea typeface="Lato"/>
                <a:cs typeface="Lato"/>
                <a:sym typeface="Lato"/>
              </a:rPr>
              <a:t>Una llengua com</a:t>
            </a:r>
            <a:r>
              <a:rPr lang="en-US" sz="3400"/>
              <a:t>u</a:t>
            </a:r>
            <a:r>
              <a:rPr lang="en-US" sz="3400" b="0" i="0" u="none" strike="noStrike" cap="none">
                <a:solidFill>
                  <a:schemeClr val="dk1"/>
                </a:solidFill>
                <a:latin typeface="Lato"/>
                <a:ea typeface="Lato"/>
                <a:cs typeface="Lato"/>
                <a:sym typeface="Lato"/>
              </a:rPr>
              <a:t>na</a:t>
            </a:r>
            <a:endParaRPr sz="2600"/>
          </a:p>
          <a:p>
            <a:pPr marL="228600" marR="0" lvl="0" indent="-215900" algn="l" rtl="0">
              <a:lnSpc>
                <a:spcPct val="90000"/>
              </a:lnSpc>
              <a:spcBef>
                <a:spcPts val="1000"/>
              </a:spcBef>
              <a:spcAft>
                <a:spcPts val="0"/>
              </a:spcAft>
              <a:buClr>
                <a:schemeClr val="dk1"/>
              </a:buClr>
              <a:buSzPts val="3400"/>
              <a:buFont typeface="Arial"/>
              <a:buChar char="•"/>
            </a:pPr>
            <a:r>
              <a:rPr lang="en-US" sz="3400" b="0" i="0" u="none" strike="noStrike" cap="none">
                <a:solidFill>
                  <a:schemeClr val="dk1"/>
                </a:solidFill>
                <a:latin typeface="Lato"/>
                <a:ea typeface="Lato"/>
                <a:cs typeface="Lato"/>
                <a:sym typeface="Lato"/>
              </a:rPr>
              <a:t>L</a:t>
            </a:r>
            <a:r>
              <a:rPr lang="en-US" sz="3400"/>
              <a:t>es llengües, ben separades*</a:t>
            </a:r>
            <a:endParaRPr sz="2600"/>
          </a:p>
          <a:p>
            <a:pPr marL="228600" marR="0" lvl="0" indent="-215900" algn="l" rtl="0">
              <a:lnSpc>
                <a:spcPct val="90000"/>
              </a:lnSpc>
              <a:spcBef>
                <a:spcPts val="1000"/>
              </a:spcBef>
              <a:spcAft>
                <a:spcPts val="0"/>
              </a:spcAft>
              <a:buClr>
                <a:schemeClr val="dk1"/>
              </a:buClr>
              <a:buSzPts val="3400"/>
              <a:buFont typeface="Arial"/>
              <a:buChar char="•"/>
            </a:pPr>
            <a:r>
              <a:rPr lang="en-US" sz="3400" b="0" i="0" u="none" strike="noStrike" cap="none">
                <a:solidFill>
                  <a:schemeClr val="dk1"/>
                </a:solidFill>
                <a:latin typeface="Lato"/>
                <a:ea typeface="Lato"/>
                <a:cs typeface="Lato"/>
                <a:sym typeface="Lato"/>
              </a:rPr>
              <a:t>… </a:t>
            </a:r>
            <a:endParaRPr sz="2600"/>
          </a:p>
          <a:p>
            <a:pPr marL="228600" marR="0" lvl="0" indent="0" algn="l" rtl="0">
              <a:lnSpc>
                <a:spcPct val="90000"/>
              </a:lnSpc>
              <a:spcBef>
                <a:spcPts val="1000"/>
              </a:spcBef>
              <a:spcAft>
                <a:spcPts val="0"/>
              </a:spcAft>
              <a:buClr>
                <a:schemeClr val="dk1"/>
              </a:buClr>
              <a:buSzPts val="3600"/>
              <a:buFont typeface="Arial"/>
              <a:buNone/>
            </a:pPr>
            <a:endParaRPr sz="3400" b="0" i="0" u="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8"/>
          <p:cNvPicPr preferRelativeResize="0">
            <a:picLocks noGrp="1"/>
          </p:cNvPicPr>
          <p:nvPr>
            <p:ph type="body" idx="1"/>
          </p:nvPr>
        </p:nvPicPr>
        <p:blipFill rotWithShape="1">
          <a:blip r:embed="rId3">
            <a:alphaModFix/>
          </a:blip>
          <a:srcRect l="43564" t="20861" r="27110" b="24000"/>
          <a:stretch/>
        </p:blipFill>
        <p:spPr>
          <a:xfrm>
            <a:off x="3738037" y="2547600"/>
            <a:ext cx="2179500" cy="2303400"/>
          </a:xfrm>
          <a:prstGeom prst="rect">
            <a:avLst/>
          </a:prstGeom>
          <a:noFill/>
          <a:ln>
            <a:noFill/>
          </a:ln>
        </p:spPr>
      </p:pic>
      <p:pic>
        <p:nvPicPr>
          <p:cNvPr id="105" name="Google Shape;105;p8"/>
          <p:cNvPicPr preferRelativeResize="0"/>
          <p:nvPr/>
        </p:nvPicPr>
        <p:blipFill rotWithShape="1">
          <a:blip r:embed="rId4">
            <a:alphaModFix/>
          </a:blip>
          <a:srcRect l="43167" t="21655" r="25840" b="23248"/>
          <a:stretch/>
        </p:blipFill>
        <p:spPr>
          <a:xfrm>
            <a:off x="6726425" y="1683537"/>
            <a:ext cx="2233611" cy="2447925"/>
          </a:xfrm>
          <a:prstGeom prst="rect">
            <a:avLst/>
          </a:prstGeom>
          <a:noFill/>
          <a:ln>
            <a:noFill/>
          </a:ln>
        </p:spPr>
      </p:pic>
      <p:pic>
        <p:nvPicPr>
          <p:cNvPr id="106" name="Google Shape;106;p8"/>
          <p:cNvPicPr preferRelativeResize="0"/>
          <p:nvPr/>
        </p:nvPicPr>
        <p:blipFill rotWithShape="1">
          <a:blip r:embed="rId5">
            <a:alphaModFix/>
          </a:blip>
          <a:srcRect l="43721" t="21655" r="28052" b="23219"/>
          <a:stretch/>
        </p:blipFill>
        <p:spPr>
          <a:xfrm>
            <a:off x="947650" y="3194537"/>
            <a:ext cx="2228851" cy="2447925"/>
          </a:xfrm>
          <a:prstGeom prst="rect">
            <a:avLst/>
          </a:prstGeom>
          <a:noFill/>
          <a:ln>
            <a:noFill/>
          </a:ln>
        </p:spPr>
      </p:pic>
      <p:sp>
        <p:nvSpPr>
          <p:cNvPr id="107" name="Google Shape;107;p8"/>
          <p:cNvSpPr txBox="1"/>
          <p:nvPr/>
        </p:nvSpPr>
        <p:spPr>
          <a:xfrm>
            <a:off x="0" y="250825"/>
            <a:ext cx="9144000" cy="10779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Lato"/>
              <a:buNone/>
            </a:pPr>
            <a:r>
              <a:rPr lang="en-US" sz="3200">
                <a:solidFill>
                  <a:schemeClr val="dk1"/>
                </a:solidFill>
                <a:latin typeface="Lato"/>
                <a:ea typeface="Lato"/>
                <a:cs typeface="Lato"/>
                <a:sym typeface="Lato"/>
              </a:rPr>
              <a:t>Creença</a:t>
            </a:r>
            <a:r>
              <a:rPr lang="en-US" sz="3200" b="0" i="0" u="none">
                <a:solidFill>
                  <a:schemeClr val="dk1"/>
                </a:solidFill>
                <a:latin typeface="Lato"/>
                <a:ea typeface="Lato"/>
                <a:cs typeface="Lato"/>
                <a:sym typeface="Lato"/>
              </a:rPr>
              <a:t> tradicional en la separació de lleng</a:t>
            </a:r>
            <a:r>
              <a:rPr lang="en-US" sz="3200">
                <a:solidFill>
                  <a:schemeClr val="dk1"/>
                </a:solidFill>
                <a:latin typeface="Lato"/>
                <a:ea typeface="Lato"/>
                <a:cs typeface="Lato"/>
                <a:sym typeface="Lato"/>
              </a:rPr>
              <a:t>üe</a:t>
            </a:r>
            <a:r>
              <a:rPr lang="en-US" sz="3200" b="0" i="0" u="none">
                <a:solidFill>
                  <a:schemeClr val="dk1"/>
                </a:solidFill>
                <a:latin typeface="Lato"/>
                <a:ea typeface="Lato"/>
                <a:cs typeface="Lato"/>
                <a:sym typeface="Lato"/>
              </a:rPr>
              <a:t>s (cada una </a:t>
            </a:r>
            <a:r>
              <a:rPr lang="en-US" sz="3200">
                <a:solidFill>
                  <a:schemeClr val="dk1"/>
                </a:solidFill>
                <a:latin typeface="Lato"/>
                <a:ea typeface="Lato"/>
                <a:cs typeface="Lato"/>
                <a:sym typeface="Lato"/>
              </a:rPr>
              <a:t>amb les seves </a:t>
            </a:r>
            <a:r>
              <a:rPr lang="en-US" sz="3200" b="0" i="0" u="none">
                <a:solidFill>
                  <a:schemeClr val="dk1"/>
                </a:solidFill>
                <a:latin typeface="Lato"/>
                <a:ea typeface="Lato"/>
                <a:cs typeface="Lato"/>
                <a:sym typeface="Lato"/>
              </a:rPr>
              <a:t>norm</a:t>
            </a:r>
            <a:r>
              <a:rPr lang="en-US" sz="3200">
                <a:solidFill>
                  <a:schemeClr val="dk1"/>
                </a:solidFill>
                <a:latin typeface="Lato"/>
                <a:ea typeface="Lato"/>
                <a:cs typeface="Lato"/>
                <a:sym typeface="Lato"/>
              </a:rPr>
              <a:t>e</a:t>
            </a:r>
            <a:r>
              <a:rPr lang="en-US" sz="3200" b="0" i="0" u="none">
                <a:solidFill>
                  <a:schemeClr val="dk1"/>
                </a:solidFill>
                <a:latin typeface="Lato"/>
                <a:ea typeface="Lato"/>
                <a:cs typeface="Lato"/>
                <a:sym typeface="Lato"/>
              </a:rPr>
              <a:t>s, sistem</a:t>
            </a:r>
            <a:r>
              <a:rPr lang="en-US" sz="3200">
                <a:solidFill>
                  <a:schemeClr val="dk1"/>
                </a:solidFill>
                <a:latin typeface="Lato"/>
                <a:ea typeface="Lato"/>
                <a:cs typeface="Lato"/>
                <a:sym typeface="Lato"/>
              </a:rPr>
              <a:t>e</a:t>
            </a:r>
            <a:r>
              <a:rPr lang="en-US" sz="3200" b="0" i="0" u="none">
                <a:solidFill>
                  <a:schemeClr val="dk1"/>
                </a:solidFill>
                <a:latin typeface="Lato"/>
                <a:ea typeface="Lato"/>
                <a:cs typeface="Lato"/>
                <a:sym typeface="Lato"/>
              </a:rPr>
              <a:t>s, etc.) </a:t>
            </a:r>
            <a:endParaRPr/>
          </a:p>
        </p:txBody>
      </p:sp>
      <p:sp>
        <p:nvSpPr>
          <p:cNvPr id="108" name="Google Shape;108;p8"/>
          <p:cNvSpPr txBox="1"/>
          <p:nvPr/>
        </p:nvSpPr>
        <p:spPr>
          <a:xfrm>
            <a:off x="1578650" y="5642462"/>
            <a:ext cx="8712300" cy="107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Lato"/>
              <a:buNone/>
            </a:pPr>
            <a:r>
              <a:rPr lang="en-US" sz="3200" b="0" i="0" u="none">
                <a:solidFill>
                  <a:schemeClr val="dk1"/>
                </a:solidFill>
                <a:latin typeface="Lato"/>
                <a:ea typeface="Lato"/>
                <a:cs typeface="Lato"/>
                <a:sym typeface="Lato"/>
              </a:rPr>
              <a:t>Person</a:t>
            </a:r>
            <a:r>
              <a:rPr lang="en-US" sz="3200">
                <a:solidFill>
                  <a:schemeClr val="dk1"/>
                </a:solidFill>
                <a:latin typeface="Lato"/>
                <a:ea typeface="Lato"/>
                <a:cs typeface="Lato"/>
                <a:sym typeface="Lato"/>
              </a:rPr>
              <a:t>e</a:t>
            </a:r>
            <a:r>
              <a:rPr lang="en-US" sz="3200" b="0" i="0" u="none">
                <a:solidFill>
                  <a:schemeClr val="dk1"/>
                </a:solidFill>
                <a:latin typeface="Lato"/>
                <a:ea typeface="Lato"/>
                <a:cs typeface="Lato"/>
                <a:sym typeface="Lato"/>
              </a:rPr>
              <a:t>s plurilingües: suma de monolingüism</a:t>
            </a:r>
            <a:r>
              <a:rPr lang="en-US" sz="3200">
                <a:solidFill>
                  <a:schemeClr val="dk1"/>
                </a:solidFill>
                <a:latin typeface="Lato"/>
                <a:ea typeface="Lato"/>
                <a:cs typeface="Lato"/>
                <a:sym typeface="Lato"/>
              </a:rPr>
              <a:t>e</a:t>
            </a:r>
            <a:r>
              <a:rPr lang="en-US" sz="3200" b="0" i="0" u="none">
                <a:solidFill>
                  <a:schemeClr val="dk1"/>
                </a:solidFill>
                <a:latin typeface="Lato"/>
                <a:ea typeface="Lato"/>
                <a:cs typeface="Lato"/>
                <a:sym typeface="Lato"/>
              </a:rPr>
              <a:t>s</a:t>
            </a:r>
            <a:endParaRPr/>
          </a:p>
          <a:p>
            <a:pPr marL="0" marR="0" lvl="0" indent="0" algn="l" rtl="0">
              <a:lnSpc>
                <a:spcPct val="100000"/>
              </a:lnSpc>
              <a:spcBef>
                <a:spcPts val="0"/>
              </a:spcBef>
              <a:spcAft>
                <a:spcPts val="0"/>
              </a:spcAft>
              <a:buNone/>
            </a:pPr>
            <a:endParaRPr sz="3200" b="0" i="0" u="none">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436562" y="765175"/>
            <a:ext cx="978535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40227"/>
              </a:buClr>
              <a:buSzPts val="4000"/>
              <a:buFont typeface="Lato"/>
              <a:buNone/>
            </a:pPr>
            <a:r>
              <a:rPr lang="en-US" sz="4000" b="1" i="0" u="none">
                <a:solidFill>
                  <a:srgbClr val="E40227"/>
                </a:solidFill>
                <a:latin typeface="Lato"/>
                <a:ea typeface="Lato"/>
                <a:cs typeface="Lato"/>
                <a:sym typeface="Lato"/>
              </a:rPr>
              <a:t>Aplicat a l</a:t>
            </a:r>
            <a:r>
              <a:rPr lang="en-US" sz="4000"/>
              <a:t>’aprenentatge i ús de les llengües: ben separades</a:t>
            </a:r>
            <a:r>
              <a:rPr lang="en-US" sz="4000" b="1" i="0" u="none">
                <a:solidFill>
                  <a:srgbClr val="E40227"/>
                </a:solidFill>
                <a:latin typeface="Lato"/>
                <a:ea typeface="Lato"/>
                <a:cs typeface="Lato"/>
                <a:sym typeface="Lato"/>
              </a:rPr>
              <a:t/>
            </a:r>
            <a:br>
              <a:rPr lang="en-US" sz="4000" b="1" i="0" u="none">
                <a:solidFill>
                  <a:srgbClr val="E40227"/>
                </a:solidFill>
                <a:latin typeface="Lato"/>
                <a:ea typeface="Lato"/>
                <a:cs typeface="Lato"/>
                <a:sym typeface="Lato"/>
              </a:rPr>
            </a:br>
            <a:endParaRPr/>
          </a:p>
        </p:txBody>
      </p:sp>
      <p:sp>
        <p:nvSpPr>
          <p:cNvPr id="114" name="Google Shape;114;p9"/>
          <p:cNvSpPr txBox="1"/>
          <p:nvPr/>
        </p:nvSpPr>
        <p:spPr>
          <a:xfrm>
            <a:off x="3359150" y="1990875"/>
            <a:ext cx="5262900" cy="1846200"/>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chemeClr val="dk1"/>
              </a:buClr>
              <a:buSzPts val="2400"/>
              <a:buFont typeface="Arial"/>
              <a:buChar char="•"/>
            </a:pPr>
            <a:r>
              <a:rPr lang="en-US" sz="2400">
                <a:solidFill>
                  <a:schemeClr val="dk1"/>
                </a:solidFill>
              </a:rPr>
              <a:t>Fer servir només la llengua </a:t>
            </a:r>
            <a:r>
              <a:rPr lang="en-US" sz="2400" b="0" i="0" u="none">
                <a:solidFill>
                  <a:schemeClr val="dk1"/>
                </a:solidFill>
                <a:latin typeface="Arial"/>
                <a:ea typeface="Arial"/>
                <a:cs typeface="Arial"/>
                <a:sym typeface="Arial"/>
              </a:rPr>
              <a:t>meta</a:t>
            </a:r>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No </a:t>
            </a:r>
            <a:r>
              <a:rPr lang="en-US" sz="2400">
                <a:solidFill>
                  <a:schemeClr val="dk1"/>
                </a:solidFill>
              </a:rPr>
              <a:t>parlar</a:t>
            </a:r>
            <a:r>
              <a:rPr lang="en-US" sz="2400" b="0" i="0" u="none">
                <a:solidFill>
                  <a:schemeClr val="dk1"/>
                </a:solidFill>
                <a:latin typeface="Arial"/>
                <a:ea typeface="Arial"/>
                <a:cs typeface="Arial"/>
                <a:sym typeface="Arial"/>
              </a:rPr>
              <a:t> en </a:t>
            </a:r>
            <a:r>
              <a:rPr lang="en-US" sz="2400">
                <a:solidFill>
                  <a:schemeClr val="dk1"/>
                </a:solidFill>
              </a:rPr>
              <a:t>una altra llengua</a:t>
            </a:r>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No traduir</a:t>
            </a:r>
            <a:endParaRPr/>
          </a:p>
          <a:p>
            <a:pPr marL="0" marR="0" lvl="0" indent="-1524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No </a:t>
            </a:r>
            <a:r>
              <a:rPr lang="en-US" sz="2400">
                <a:solidFill>
                  <a:schemeClr val="dk1"/>
                </a:solidFill>
              </a:rPr>
              <a:t>fer</a:t>
            </a:r>
            <a:r>
              <a:rPr lang="en-US" sz="2400" b="0" i="0" u="none">
                <a:solidFill>
                  <a:schemeClr val="dk1"/>
                </a:solidFill>
                <a:latin typeface="Arial"/>
                <a:ea typeface="Arial"/>
                <a:cs typeface="Arial"/>
                <a:sym typeface="Arial"/>
              </a:rPr>
              <a:t> connexions</a:t>
            </a:r>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5" name="Google Shape;115;p9"/>
          <p:cNvSpPr txBox="1"/>
          <p:nvPr/>
        </p:nvSpPr>
        <p:spPr>
          <a:xfrm>
            <a:off x="436562" y="4081462"/>
            <a:ext cx="9458400" cy="187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Lato"/>
              <a:buNone/>
            </a:pPr>
            <a:r>
              <a:rPr lang="en-US" sz="2000" b="0" i="0" u="none">
                <a:solidFill>
                  <a:schemeClr val="dk1"/>
                </a:solidFill>
                <a:latin typeface="Lato"/>
                <a:ea typeface="Lato"/>
                <a:cs typeface="Lato"/>
                <a:sym typeface="Lato"/>
              </a:rPr>
              <a:t>‘Es proposa l’ensenyament de cada llengua com un conjunt epistemològic tancat en si mateix, amb el seu propi sistema de regles, molt influenciat pel conjunt de tradicions lingüístiques i culturals específics, molt diferenciat de les altres i, de manera especial, si es parla de llengua materna’.</a:t>
            </a:r>
            <a:endParaRPr/>
          </a:p>
          <a:p>
            <a:pPr marL="0" marR="0" lvl="0" indent="0" algn="l" rtl="0">
              <a:lnSpc>
                <a:spcPct val="100000"/>
              </a:lnSpc>
              <a:spcBef>
                <a:spcPts val="0"/>
              </a:spcBef>
              <a:spcAft>
                <a:spcPts val="0"/>
              </a:spcAft>
              <a:buClr>
                <a:schemeClr val="dk1"/>
              </a:buClr>
              <a:buSzPts val="1800"/>
              <a:buFont typeface="Lato"/>
              <a:buNone/>
            </a:pPr>
            <a:endParaRPr sz="1800" b="0" i="0" u="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800"/>
              <a:buFont typeface="Lato"/>
              <a:buNone/>
            </a:pPr>
            <a:r>
              <a:rPr lang="en-US" sz="1800" b="0" i="0" u="none">
                <a:solidFill>
                  <a:schemeClr val="dk1"/>
                </a:solidFill>
                <a:latin typeface="Lato"/>
                <a:ea typeface="Lato"/>
                <a:cs typeface="Lato"/>
                <a:sym typeface="Lato"/>
              </a:rPr>
              <a:t>L. Dabène, 2003 </a:t>
            </a:r>
            <a:endParaRPr/>
          </a:p>
        </p:txBody>
      </p:sp>
    </p:spTree>
  </p:cSld>
  <p:clrMapOvr>
    <a:masterClrMapping/>
  </p:clrMapOvr>
</p:sld>
</file>

<file path=ppt/theme/theme1.xml><?xml version="1.0" encoding="utf-8"?>
<a:theme xmlns:a="http://schemas.openxmlformats.org/drawingml/2006/main" name="1_Listiac Theme">
  <a:themeElements>
    <a:clrScheme name="Listiac">
      <a:dk1>
        <a:srgbClr val="000000"/>
      </a:dk1>
      <a:lt1>
        <a:srgbClr val="FFFFFF"/>
      </a:lt1>
      <a:dk2>
        <a:srgbClr val="000000"/>
      </a:dk2>
      <a:lt2>
        <a:srgbClr val="FFFFFF"/>
      </a:lt2>
      <a:accent1>
        <a:srgbClr val="FAB001"/>
      </a:accent1>
      <a:accent2>
        <a:srgbClr val="EC6708"/>
      </a:accent2>
      <a:accent3>
        <a:srgbClr val="878785"/>
      </a:accent3>
      <a:accent4>
        <a:srgbClr val="E40227"/>
      </a:accent4>
      <a:accent5>
        <a:srgbClr val="000000"/>
      </a:accent5>
      <a:accent6>
        <a:srgbClr val="E7E6E6"/>
      </a:accent6>
      <a:hlink>
        <a:srgbClr val="EC6708"/>
      </a:hlink>
      <a:folHlink>
        <a:srgbClr val="E402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istiac Theme">
  <a:themeElements>
    <a:clrScheme name="Listiac">
      <a:dk1>
        <a:srgbClr val="000000"/>
      </a:dk1>
      <a:lt1>
        <a:srgbClr val="FFFFFF"/>
      </a:lt1>
      <a:dk2>
        <a:srgbClr val="000000"/>
      </a:dk2>
      <a:lt2>
        <a:srgbClr val="FFFFFF"/>
      </a:lt2>
      <a:accent1>
        <a:srgbClr val="FAB001"/>
      </a:accent1>
      <a:accent2>
        <a:srgbClr val="EC6708"/>
      </a:accent2>
      <a:accent3>
        <a:srgbClr val="878785"/>
      </a:accent3>
      <a:accent4>
        <a:srgbClr val="E40227"/>
      </a:accent4>
      <a:accent5>
        <a:srgbClr val="000000"/>
      </a:accent5>
      <a:accent6>
        <a:srgbClr val="E7E6E6"/>
      </a:accent6>
      <a:hlink>
        <a:srgbClr val="EC6708"/>
      </a:hlink>
      <a:folHlink>
        <a:srgbClr val="E402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618BC671FF6E44A8010F540213C703" ma:contentTypeVersion="12" ma:contentTypeDescription="Crea un document nou" ma:contentTypeScope="" ma:versionID="86b72efc554383cbf2772dd8a2600fb6">
  <xsd:schema xmlns:xsd="http://www.w3.org/2001/XMLSchema" xmlns:xs="http://www.w3.org/2001/XMLSchema" xmlns:p="http://schemas.microsoft.com/office/2006/metadata/properties" xmlns:ns2="953fc0ad-c3f6-4e8d-9919-5c0dc6649f8b" xmlns:ns3="e0d3c001-084f-460f-b744-f1049625fb5e" targetNamespace="http://schemas.microsoft.com/office/2006/metadata/properties" ma:root="true" ma:fieldsID="91ab716402b14a00dbbe52a8b91bda05" ns2:_="" ns3:_="">
    <xsd:import namespace="953fc0ad-c3f6-4e8d-9919-5c0dc6649f8b"/>
    <xsd:import namespace="e0d3c001-084f-460f-b744-f1049625fb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fc0ad-c3f6-4e8d-9919-5c0dc6649f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d3c001-084f-460f-b744-f1049625fb5e" elementFormDefault="qualified">
    <xsd:import namespace="http://schemas.microsoft.com/office/2006/documentManagement/types"/>
    <xsd:import namespace="http://schemas.microsoft.com/office/infopath/2007/PartnerControls"/>
    <xsd:element name="SharedWithUsers" ma:index="15"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0d3c001-084f-460f-b744-f1049625fb5e">
      <UserInfo>
        <DisplayName/>
        <AccountId xsi:nil="true"/>
        <AccountType/>
      </UserInfo>
    </SharedWithUsers>
  </documentManagement>
</p:properties>
</file>

<file path=customXml/itemProps1.xml><?xml version="1.0" encoding="utf-8"?>
<ds:datastoreItem xmlns:ds="http://schemas.openxmlformats.org/officeDocument/2006/customXml" ds:itemID="{9CBAF570-9B57-47BB-8715-625044D252E1}"/>
</file>

<file path=customXml/itemProps2.xml><?xml version="1.0" encoding="utf-8"?>
<ds:datastoreItem xmlns:ds="http://schemas.openxmlformats.org/officeDocument/2006/customXml" ds:itemID="{120E6F9B-EBBA-416F-B4D4-14774EEA532F}"/>
</file>

<file path=customXml/itemProps3.xml><?xml version="1.0" encoding="utf-8"?>
<ds:datastoreItem xmlns:ds="http://schemas.openxmlformats.org/officeDocument/2006/customXml" ds:itemID="{563D302D-03D8-40F6-9C7F-A5F2A70E9335}"/>
</file>

<file path=docProps/app.xml><?xml version="1.0" encoding="utf-8"?>
<Properties xmlns="http://schemas.openxmlformats.org/officeDocument/2006/extended-properties" xmlns:vt="http://schemas.openxmlformats.org/officeDocument/2006/docPropsVTypes">
  <TotalTime>0</TotalTime>
  <Words>1057</Words>
  <Application>Microsoft Macintosh PowerPoint</Application>
  <PresentationFormat>Personalizado</PresentationFormat>
  <Paragraphs>148</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29</vt:i4>
      </vt:variant>
    </vt:vector>
  </HeadingPairs>
  <TitlesOfParts>
    <vt:vector size="34" baseType="lpstr">
      <vt:lpstr>Calibri</vt:lpstr>
      <vt:lpstr>Candara</vt:lpstr>
      <vt:lpstr>Lato</vt:lpstr>
      <vt:lpstr>1_Listiac Theme</vt:lpstr>
      <vt:lpstr>2_Listiac Theme</vt:lpstr>
      <vt:lpstr>La didàctica del català des d’una perspectiva plurilingüe: estratègies per aprofitar els recursos lingüístics de l’aula </vt:lpstr>
      <vt:lpstr>Què farem?</vt:lpstr>
      <vt:lpstr>Presentación de PowerPoint</vt:lpstr>
      <vt:lpstr>Presentación de PowerPoint</vt:lpstr>
      <vt:lpstr>Presentación de PowerPoint</vt:lpstr>
      <vt:lpstr>Presentación de PowerPoint</vt:lpstr>
      <vt:lpstr>Els mites populars sobre l’ensenyament de llengües </vt:lpstr>
      <vt:lpstr>Presentación de PowerPoint</vt:lpstr>
      <vt:lpstr>Aplicat a l’aprenentatge i ús de les llengües: ben separades </vt:lpstr>
      <vt:lpstr>Presentación de PowerPoint</vt:lpstr>
      <vt:lpstr>Presentación de PowerPoint</vt:lpstr>
      <vt:lpstr>Cap a on hem evolucionat?</vt:lpstr>
      <vt:lpstr>Presentación de PowerPoint</vt:lpstr>
      <vt:lpstr>¿Plurilingüisme?  Marc comú europeu de referència per a les llengües: aprenentatge, ensenyament, avaluació (2001) https://cvc.cervantes.es/ensenanza/biblioteca_ele/marco/cvc_mer.pdf</vt:lpstr>
      <vt:lpstr>Presentación de PowerPoint</vt:lpstr>
      <vt:lpstr>Presentación de PowerPoint</vt:lpstr>
      <vt:lpstr>Com aprenen llengües els parlants plurilingües?</vt:lpstr>
      <vt:lpstr>El procés d’aprendre una llengua nova no implica ‘guardar’ el que ja sabem en altres llengües, sinó tot el contrari.  Què hauríem de fer / dir quan ajudem a aprendre una llengua nova?</vt:lpstr>
      <vt:lpstr>Presentación de PowerPoint</vt:lpstr>
      <vt:lpstr>Incorporeu les llengües dels vostres estudiants a classe?</vt:lpstr>
      <vt:lpstr>Alguns exemples</vt:lpstr>
      <vt:lpstr>Presentación de PowerPoint</vt:lpstr>
      <vt:lpstr>Presentación de PowerPoint</vt:lpstr>
      <vt:lpstr>Presentación de PowerPoint</vt:lpstr>
      <vt:lpstr>Moltes gràcies!</vt:lpstr>
      <vt:lpstr>Més recursos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 de Microsoft Office</dc:creator>
  <cp:lastModifiedBy>Fernando Gonzalez</cp:lastModifiedBy>
  <cp:revision>1</cp:revision>
  <dcterms:created xsi:type="dcterms:W3CDTF">2019-10-20T21:54:22Z</dcterms:created>
  <dcterms:modified xsi:type="dcterms:W3CDTF">2020-09-02T13:30:32Z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0x01010055618BC671FF6E44A8010F540213C703</vt:lpwstr>
  </property>
  <property fmtid="{D5CDD505-2E9C-101B-9397-08002B2CF9AE}" pid="3" name="Order">
    <vt:r8>626200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